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3Nfbdl_Os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QHhbhtpJ3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qcSY770aY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8" y="876300"/>
            <a:ext cx="5624512" cy="3502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1788" y="2514598"/>
            <a:ext cx="8915399" cy="2262781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</a:rPr>
              <a:t>Course of  World War II</a:t>
            </a:r>
          </a:p>
        </p:txBody>
      </p:sp>
    </p:spTree>
    <p:extLst>
      <p:ext uri="{BB962C8B-B14F-4D97-AF65-F5344CB8AC3E}">
        <p14:creationId xmlns:p14="http://schemas.microsoft.com/office/powerpoint/2010/main" val="220873868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 is defeated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Battle of Iwo Jima – Capture of Iwo Jima for a refuel station for B-29 bombers. Over 6,800 marines were killed</a:t>
            </a:r>
          </a:p>
          <a:p>
            <a:r>
              <a:rPr lang="en-US" dirty="0"/>
              <a:t>Firebombing Japan – B-29 bombers dropped bombs filled with Napalm. </a:t>
            </a:r>
          </a:p>
          <a:p>
            <a:r>
              <a:rPr lang="en-US" dirty="0"/>
              <a:t>Attacked Tokyo March 9, 1945 (80,000 casualties)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3710801"/>
            <a:ext cx="6388100" cy="27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73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 defeated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Invasion of Okinawa – needed a base near mainland Japan to stockpile supplies and build up troops. </a:t>
            </a:r>
          </a:p>
          <a:p>
            <a:r>
              <a:rPr lang="en-US" dirty="0"/>
              <a:t>After 12,000 American casualties on June 22, 1945, Okinawa captured. </a:t>
            </a:r>
          </a:p>
          <a:p>
            <a:r>
              <a:rPr lang="en-US" dirty="0"/>
              <a:t>Terms for surrender - Emperor Hirohito stay in power. </a:t>
            </a:r>
          </a:p>
          <a:p>
            <a:r>
              <a:rPr lang="en-US" b="1" dirty="0">
                <a:highlight>
                  <a:srgbClr val="FFFF00"/>
                </a:highlight>
              </a:rPr>
              <a:t>Manhattan Project – secret U.S. scientific research project to build an atomic bomb. </a:t>
            </a:r>
          </a:p>
          <a:p>
            <a:r>
              <a:rPr lang="en-US" dirty="0"/>
              <a:t>Physicist Robert Oppenheimer – led laboratory at Los Alamos, New Mexico.</a:t>
            </a:r>
          </a:p>
          <a:p>
            <a:r>
              <a:rPr lang="en-US" dirty="0"/>
              <a:t>The decision to use the atomic bomb by President Truman results in massive casualties of more civilians than soldiers.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9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Hiroshima and Nagasaki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in 1998 reports that 202,118 people died in Hiroshima, and between 40-80,000 people in Nagasaki. </a:t>
            </a:r>
          </a:p>
          <a:p>
            <a:r>
              <a:rPr lang="en-US" dirty="0"/>
              <a:t>Most being civilians (women and children)</a:t>
            </a:r>
          </a:p>
          <a:p>
            <a:r>
              <a:rPr lang="en-US" dirty="0">
                <a:hlinkClick r:id="rId2"/>
              </a:rPr>
              <a:t>https://www.youtube.com/watch?v=63Nfbdl_Oso</a:t>
            </a:r>
            <a:endParaRPr lang="en-US" dirty="0"/>
          </a:p>
          <a:p>
            <a:r>
              <a:rPr lang="en-US" b="1" dirty="0"/>
              <a:t>V-J Day – August 15, 1945 Japanese surrender and WW II officially over</a:t>
            </a:r>
          </a:p>
          <a:p>
            <a:r>
              <a:rPr lang="en-US" dirty="0"/>
              <a:t>Read Hiroshima and Nagasaki MLK book pages 311 and 312.</a:t>
            </a:r>
          </a:p>
          <a:p>
            <a:r>
              <a:rPr lang="en-US" b="1" dirty="0"/>
              <a:t>Turn and talk with neighbors about the whether you think we should have or should not have used nuclear weapons on Hiroshima and Nagasaki</a:t>
            </a:r>
          </a:p>
        </p:txBody>
      </p:sp>
    </p:spTree>
    <p:extLst>
      <p:ext uri="{BB962C8B-B14F-4D97-AF65-F5344CB8AC3E}">
        <p14:creationId xmlns:p14="http://schemas.microsoft.com/office/powerpoint/2010/main" val="926300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Nuremberg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465164"/>
            <a:ext cx="8911687" cy="5202336"/>
          </a:xfrm>
        </p:spPr>
        <p:txBody>
          <a:bodyPr/>
          <a:lstStyle/>
          <a:p>
            <a:r>
              <a:rPr lang="en-US" dirty="0"/>
              <a:t>Military tribunal to try German and Japanese war criminals. (IMT-International military tribunal)</a:t>
            </a:r>
          </a:p>
          <a:p>
            <a:r>
              <a:rPr lang="en-US" dirty="0"/>
              <a:t>Germany’s leaders tried in Nuremberg, Germany. </a:t>
            </a:r>
          </a:p>
          <a:p>
            <a:r>
              <a:rPr lang="en-US" dirty="0"/>
              <a:t>Japan’s leaders tried in Tokyo</a:t>
            </a:r>
          </a:p>
          <a:p>
            <a:r>
              <a:rPr lang="en-US" dirty="0"/>
              <a:t>Goal of trials – punish the wrongdoers, and prevent future occurrences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4066332"/>
            <a:ext cx="9886950" cy="20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8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WW 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92925" y="1905000"/>
            <a:ext cx="9117012" cy="37776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Establishment of United Nations (U.N.)</a:t>
            </a:r>
          </a:p>
          <a:p>
            <a:r>
              <a:rPr lang="en-US" dirty="0"/>
              <a:t>Beginning of nuclear </a:t>
            </a:r>
            <a:r>
              <a:rPr lang="en-US"/>
              <a:t>arms race</a:t>
            </a:r>
            <a:endParaRPr lang="en-US" dirty="0"/>
          </a:p>
          <a:p>
            <a:r>
              <a:rPr lang="en-US" b="1" dirty="0"/>
              <a:t>Universal Declaration of Human Rights </a:t>
            </a:r>
            <a:r>
              <a:rPr lang="en-US" dirty="0"/>
              <a:t>(Eleanor Roosevelt)</a:t>
            </a:r>
          </a:p>
          <a:p>
            <a:pPr lvl="2"/>
            <a:r>
              <a:rPr lang="en-US" sz="1800" dirty="0"/>
              <a:t>Right to Life</a:t>
            </a:r>
          </a:p>
          <a:p>
            <a:pPr lvl="2"/>
            <a:r>
              <a:rPr lang="en-US" sz="1800" dirty="0"/>
              <a:t>Prohibition of slavery and torture</a:t>
            </a:r>
          </a:p>
          <a:p>
            <a:pPr lvl="2"/>
            <a:r>
              <a:rPr lang="en-US" sz="1800" dirty="0"/>
              <a:t>Freedom of religion</a:t>
            </a:r>
          </a:p>
          <a:p>
            <a:pPr lvl="2"/>
            <a:r>
              <a:rPr lang="en-US" sz="1800" dirty="0"/>
              <a:t>Freedom of movement</a:t>
            </a:r>
          </a:p>
          <a:p>
            <a:pPr lvl="2"/>
            <a:r>
              <a:rPr lang="en-US" sz="1800" dirty="0"/>
              <a:t>Right to work</a:t>
            </a:r>
          </a:p>
          <a:p>
            <a:pPr lvl="2"/>
            <a:r>
              <a:rPr lang="en-US" sz="1800" dirty="0"/>
              <a:t>Right to adequate standard of living</a:t>
            </a:r>
          </a:p>
          <a:p>
            <a:pPr lvl="2"/>
            <a:r>
              <a:rPr lang="en-US" sz="1800" dirty="0"/>
              <a:t>Right to education</a:t>
            </a:r>
          </a:p>
          <a:p>
            <a:pPr marL="914400" lvl="2" indent="0">
              <a:buNone/>
            </a:pPr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99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Immediately following Pearl Harbor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92702"/>
            <a:ext cx="8915400" cy="451852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Japan lands in  Philippines – General Douglas MacArthur led troops to the Bataan Peninsula</a:t>
            </a:r>
          </a:p>
          <a:p>
            <a:r>
              <a:rPr lang="en-US" dirty="0"/>
              <a:t>April 9, 1942 – US surrendered to Japanese – 78,000 P.O.W.’s forced to march 65 miles to Japanese prison camp </a:t>
            </a:r>
          </a:p>
          <a:p>
            <a:r>
              <a:rPr lang="en-US" dirty="0"/>
              <a:t>Became known as the </a:t>
            </a:r>
            <a:r>
              <a:rPr lang="en-US" b="1" dirty="0"/>
              <a:t>Bataan Death March</a:t>
            </a:r>
          </a:p>
          <a:p>
            <a:r>
              <a:rPr lang="en-US" dirty="0"/>
              <a:t>Almost 10,000 troops died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53927"/>
            <a:ext cx="8572500" cy="31021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454187-A91F-4AFC-A3DE-E965CBCAB18D}"/>
              </a:ext>
            </a:extLst>
          </p:cNvPr>
          <p:cNvSpPr txBox="1"/>
          <p:nvPr/>
        </p:nvSpPr>
        <p:spPr>
          <a:xfrm>
            <a:off x="371061" y="1905000"/>
            <a:ext cx="2430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War in the Pacific</a:t>
            </a:r>
          </a:p>
        </p:txBody>
      </p:sp>
    </p:spTree>
    <p:extLst>
      <p:ext uri="{BB962C8B-B14F-4D97-AF65-F5344CB8AC3E}">
        <p14:creationId xmlns:p14="http://schemas.microsoft.com/office/powerpoint/2010/main" val="4185519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Pacific Rim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Doolittle raid on Tokyo –</a:t>
            </a:r>
          </a:p>
          <a:p>
            <a:pPr marL="0" indent="0">
              <a:buNone/>
            </a:pPr>
            <a:r>
              <a:rPr lang="en-US" dirty="0"/>
              <a:t>	- March 1942 – 16 B-25 bombers loaded on aircraft carrier (Hornet)</a:t>
            </a:r>
          </a:p>
          <a:p>
            <a:pPr marL="0" indent="0">
              <a:buNone/>
            </a:pPr>
            <a:r>
              <a:rPr lang="en-US" dirty="0"/>
              <a:t>	- April 18 – first time American lands bombs on Japan</a:t>
            </a:r>
          </a:p>
          <a:p>
            <a:pPr marL="0" indent="0">
              <a:buNone/>
            </a:pPr>
            <a:r>
              <a:rPr lang="en-US" dirty="0"/>
              <a:t>       - created uncertainty in Japan’s plans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Battle of Coral Sea – US code breakers decipher message of Japan’s plan to attack New Guinea</a:t>
            </a:r>
          </a:p>
          <a:p>
            <a:pPr lvl="1">
              <a:buFontTx/>
              <a:buChar char="-"/>
            </a:pPr>
            <a:r>
              <a:rPr lang="en-US" dirty="0"/>
              <a:t>Prevents Japan from landing in new Guinea – keeps supply lines open to Australia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02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Pacific Rim cont.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Battle of Midway – major </a:t>
            </a:r>
            <a:r>
              <a:rPr lang="en-US" b="1" dirty="0"/>
              <a:t>turning point </a:t>
            </a:r>
            <a:r>
              <a:rPr lang="en-US" dirty="0"/>
              <a:t>against Japanese</a:t>
            </a:r>
          </a:p>
          <a:p>
            <a:r>
              <a:rPr lang="en-US" dirty="0"/>
              <a:t>Navajo “code talkers”</a:t>
            </a:r>
          </a:p>
          <a:p>
            <a:r>
              <a:rPr lang="en-US" dirty="0"/>
              <a:t>” </a:t>
            </a:r>
            <a:r>
              <a:rPr lang="en-US" dirty="0">
                <a:hlinkClick r:id="rId2"/>
              </a:rPr>
              <a:t>https://www.youtube.com/watch?v=zQHhbhtpJ3M</a:t>
            </a:r>
            <a:endParaRPr lang="en-US" dirty="0"/>
          </a:p>
          <a:p>
            <a:r>
              <a:rPr lang="en-US" dirty="0"/>
              <a:t>U.S. sent 3 aircraft carriers to protect base at Midway. </a:t>
            </a:r>
          </a:p>
          <a:p>
            <a:r>
              <a:rPr lang="en-US" dirty="0"/>
              <a:t>This decisive victory led to a shift in the war that resulted in stopping the Japanese advance in the Pacific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00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– Battle of Midway (</a:t>
            </a:r>
            <a:r>
              <a:rPr lang="en-US" dirty="0" err="1"/>
              <a:t>pg</a:t>
            </a:r>
            <a:r>
              <a:rPr lang="en-US" dirty="0"/>
              <a:t> 297)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5400000">
            <a:off x="3550328" y="-1558138"/>
            <a:ext cx="5453521" cy="111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5678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Island Hopping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Fall of 1943</a:t>
            </a:r>
          </a:p>
          <a:p>
            <a:r>
              <a:rPr lang="en-US" dirty="0"/>
              <a:t>Campaign strategy in the Pacific that resulted in the U.S. getting closer to the mainland of Japan</a:t>
            </a:r>
          </a:p>
          <a:p>
            <a:r>
              <a:rPr lang="en-US" dirty="0"/>
              <a:t>Details of Island-Hopping on guided reading activity</a:t>
            </a:r>
          </a:p>
          <a:p>
            <a:r>
              <a:rPr lang="en-US" dirty="0"/>
              <a:t>Activity worksheet – only answer the first three questions. We will discuss the last two questions later in class</a:t>
            </a:r>
          </a:p>
          <a:p>
            <a:r>
              <a:rPr lang="en-US" dirty="0"/>
              <a:t>Resulted in eventually gaining back the Philippines in 1945</a:t>
            </a:r>
          </a:p>
        </p:txBody>
      </p:sp>
    </p:spTree>
    <p:extLst>
      <p:ext uri="{BB962C8B-B14F-4D97-AF65-F5344CB8AC3E}">
        <p14:creationId xmlns:p14="http://schemas.microsoft.com/office/powerpoint/2010/main" val="1322449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Battle of Atlantic – German U-boats on Eastern seaboard of U.S. (convoy system)</a:t>
            </a:r>
          </a:p>
          <a:p>
            <a:r>
              <a:rPr lang="en-US" dirty="0"/>
              <a:t>Battle of North Africa and Italy – “Germany first strategy” – May 1943 Germans defeated in Algeria and Morocco. Sept. 1943 - Results in Allies moving into Sicily and Salerno. Led to overthrow of Mussolini.</a:t>
            </a:r>
          </a:p>
          <a:p>
            <a:r>
              <a:rPr lang="en-US" dirty="0"/>
              <a:t>Battle of Stalingrad – German v. Soviets. Germans surrendered Jan. 1943.</a:t>
            </a:r>
          </a:p>
          <a:p>
            <a:r>
              <a:rPr lang="en-US" dirty="0"/>
              <a:t>All these battles led to Churchill and Eisenhower deciding to attack the Germans from France– forcing the Germans to fight on TWO fronts</a:t>
            </a:r>
          </a:p>
          <a:p>
            <a:r>
              <a:rPr lang="en-US" dirty="0"/>
              <a:t>Operation Overlord </a:t>
            </a:r>
            <a:r>
              <a:rPr lang="en-US" b="1" dirty="0"/>
              <a:t>(D-Day)</a:t>
            </a:r>
          </a:p>
          <a:p>
            <a:r>
              <a:rPr lang="en-US" dirty="0"/>
              <a:t>Why the beaches in Normandy?</a:t>
            </a:r>
          </a:p>
          <a:p>
            <a:pPr marL="457200" lvl="1" indent="0">
              <a:buNone/>
            </a:pPr>
            <a:r>
              <a:rPr lang="en-US" dirty="0"/>
              <a:t> - Worksheet (Omaha Beach) – answer first three questions    </a:t>
            </a:r>
          </a:p>
          <a:p>
            <a:pPr marL="457200" lvl="1" indent="0" algn="ctr">
              <a:buNone/>
            </a:pPr>
            <a:endParaRPr lang="en-US" sz="2800" b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1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https://www.youtube.com/watch?v=xqcSY770aYA</a:t>
            </a:r>
            <a:endParaRPr lang="en-US" dirty="0"/>
          </a:p>
          <a:p>
            <a:r>
              <a:rPr lang="en-US" dirty="0"/>
              <a:t>100,000 soldiers stormed the beach on June 6, 1944 (about 2,500 American soldiers wounded or killed)</a:t>
            </a:r>
          </a:p>
          <a:p>
            <a:r>
              <a:rPr lang="en-US" b="1" dirty="0"/>
              <a:t>Why was D-Day  invasion so important?</a:t>
            </a:r>
          </a:p>
          <a:p>
            <a:r>
              <a:rPr lang="en-US" b="1" dirty="0"/>
              <a:t>How did this victory shape course of the war?</a:t>
            </a:r>
          </a:p>
        </p:txBody>
      </p:sp>
    </p:spTree>
    <p:extLst>
      <p:ext uri="{BB962C8B-B14F-4D97-AF65-F5344CB8AC3E}">
        <p14:creationId xmlns:p14="http://schemas.microsoft.com/office/powerpoint/2010/main" val="3688359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V-E Day (Victory in Europe)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Battle of the Bulge –December 1944 – Stopped Germans in Belgium. Hitler had hoped to cut off Allied troops from supply lines</a:t>
            </a:r>
          </a:p>
          <a:p>
            <a:r>
              <a:rPr lang="en-US" dirty="0"/>
              <a:t>This marked a decisive victory for the Allies. More than 100,000 German casualties and very few resources left German forces weak</a:t>
            </a:r>
          </a:p>
          <a:p>
            <a:r>
              <a:rPr lang="en-US" dirty="0"/>
              <a:t>Soviet forces pushed Germans out of Russia and Allied forces broke through German lines near Berlin.</a:t>
            </a:r>
          </a:p>
          <a:p>
            <a:r>
              <a:rPr lang="en-US" dirty="0"/>
              <a:t>Hitler commits suicide in his bunker.</a:t>
            </a:r>
          </a:p>
          <a:p>
            <a:r>
              <a:rPr lang="en-US" dirty="0"/>
              <a:t>May 8, 1945 was proclaimed V-E day. </a:t>
            </a:r>
          </a:p>
          <a:p>
            <a:r>
              <a:rPr lang="en-US" dirty="0"/>
              <a:t>Japan did not surrender – fighting in Pacific continues</a:t>
            </a:r>
          </a:p>
        </p:txBody>
      </p:sp>
    </p:spTree>
    <p:extLst>
      <p:ext uri="{BB962C8B-B14F-4D97-AF65-F5344CB8AC3E}">
        <p14:creationId xmlns:p14="http://schemas.microsoft.com/office/powerpoint/2010/main" val="4085568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641</TotalTime>
  <Words>807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Rockwell</vt:lpstr>
      <vt:lpstr>Wingdings 3</vt:lpstr>
      <vt:lpstr>Wisp</vt:lpstr>
      <vt:lpstr> </vt:lpstr>
      <vt:lpstr>Immediately following Pearl Harbor</vt:lpstr>
      <vt:lpstr>Pacific Rim</vt:lpstr>
      <vt:lpstr>Pacific Rim cont. </vt:lpstr>
      <vt:lpstr>Map – Battle of Midway (pg 297)</vt:lpstr>
      <vt:lpstr>Island Hopping</vt:lpstr>
      <vt:lpstr>War in Europe</vt:lpstr>
      <vt:lpstr>D-Day</vt:lpstr>
      <vt:lpstr>V-E Day (Victory in Europe) </vt:lpstr>
      <vt:lpstr>Japan is defeated </vt:lpstr>
      <vt:lpstr>Japan defeated cont.</vt:lpstr>
      <vt:lpstr>Hiroshima and Nagasaki </vt:lpstr>
      <vt:lpstr>Nuremberg Trials</vt:lpstr>
      <vt:lpstr>Consequences of WW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Crystal Rymer</dc:creator>
  <cp:lastModifiedBy>Vanlue, Coleen K.</cp:lastModifiedBy>
  <cp:revision>38</cp:revision>
  <dcterms:created xsi:type="dcterms:W3CDTF">2020-02-17T16:15:53Z</dcterms:created>
  <dcterms:modified xsi:type="dcterms:W3CDTF">2020-02-18T17:19:12Z</dcterms:modified>
</cp:coreProperties>
</file>