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82" r:id="rId8"/>
    <p:sldId id="269" r:id="rId9"/>
    <p:sldId id="266" r:id="rId10"/>
    <p:sldId id="268" r:id="rId11"/>
    <p:sldId id="278" r:id="rId12"/>
    <p:sldId id="271" r:id="rId13"/>
    <p:sldId id="272" r:id="rId14"/>
    <p:sldId id="263" r:id="rId15"/>
    <p:sldId id="283" r:id="rId16"/>
    <p:sldId id="284" r:id="rId17"/>
    <p:sldId id="262" r:id="rId18"/>
    <p:sldId id="274" r:id="rId19"/>
    <p:sldId id="270" r:id="rId20"/>
    <p:sldId id="264" r:id="rId21"/>
    <p:sldId id="279" r:id="rId22"/>
    <p:sldId id="265" r:id="rId23"/>
    <p:sldId id="273" r:id="rId24"/>
    <p:sldId id="280" r:id="rId25"/>
    <p:sldId id="281" r:id="rId26"/>
    <p:sldId id="28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69706-AC8D-4040-8FE3-CB0C78FF6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D3E8A-33B3-4F4C-B067-2471E0EC1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63F45-FEF6-4668-BAA2-4DA5E762C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2BF42-EEDE-4DC2-B855-859F40785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4F959-9406-4A17-8E6E-4E490C7EE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33440-A7B4-4F21-B0EF-BBD9C375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ABEDE-09C3-4065-B3C0-16E61B7EF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67D4E-390E-430D-BEB7-6B3CA3EBA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A1678-F095-4BD8-B21D-656A898A5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A0734-08DE-4706-B9F1-FBAC82B69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28278-7ADB-47B6-B439-FD0596E81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DDAE-E7D1-476F-BAEF-58BFA2AB5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C4170D5F-DBB3-445A-AA7A-087BDAA09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0ldr18Rnh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524000"/>
          </a:xfrm>
        </p:spPr>
        <p:txBody>
          <a:bodyPr/>
          <a:lstStyle/>
          <a:p>
            <a:pPr eaLnBrk="1" hangingPunct="1"/>
            <a:r>
              <a:rPr lang="en-US" smtClean="0"/>
              <a:t>World War One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/>
          <a:lstStyle/>
          <a:p>
            <a:pPr eaLnBrk="1" hangingPunct="1"/>
            <a:r>
              <a:rPr lang="en-US" dirty="0" smtClean="0"/>
              <a:t>The Great One</a:t>
            </a:r>
          </a:p>
          <a:p>
            <a:pPr eaLnBrk="1" hangingPunct="1"/>
            <a:r>
              <a:rPr lang="en-US" dirty="0" smtClean="0"/>
              <a:t>The War to End All Wars</a:t>
            </a:r>
          </a:p>
          <a:p>
            <a:pPr eaLnBrk="1" hangingPunct="1"/>
            <a:r>
              <a:rPr lang="en-US" dirty="0" smtClean="0"/>
              <a:t>Making the world safe for democracy</a:t>
            </a:r>
          </a:p>
          <a:p>
            <a:pPr eaLnBrk="1" hangingPunct="1"/>
            <a:r>
              <a:rPr lang="en-US" dirty="0" smtClean="0"/>
              <a:t>1914-1918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Care of Wounded</a:t>
            </a:r>
          </a:p>
        </p:txBody>
      </p:sp>
      <p:pic>
        <p:nvPicPr>
          <p:cNvPr id="19461" name="Picture 5" descr="http://pro.corbis.com/images/UWW580INP.jpg?size=67&amp;uid={e95f51e3-50b3-4353-88d4-504583764414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581400"/>
            <a:ext cx="37163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http://pro.corbis.com/images/IH018103.jpg?size=67&amp;uid={badc3cb5-ac69-4c6d-857d-1102b8e24e17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733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495800" y="1981200"/>
            <a:ext cx="373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Primitive transportation and poor sanitation meant thousands of needless deaths. 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304800" y="4572000"/>
            <a:ext cx="403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“Gentleman” volunteers drove ambulances, including many American writers, such as Hemmingway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/>
              <a:t>Total War</a:t>
            </a:r>
            <a:br>
              <a:rPr lang="en-US" smtClean="0"/>
            </a:b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Unlike previous wars, World War One was a “total” war in which nations mobilized all their resources toward waging war.</a:t>
            </a:r>
          </a:p>
          <a:p>
            <a:pPr eaLnBrk="1" hangingPunct="1"/>
            <a:r>
              <a:rPr lang="en-US" dirty="0" smtClean="0"/>
              <a:t>Rationing and sacrifice at home</a:t>
            </a:r>
          </a:p>
          <a:p>
            <a:pPr eaLnBrk="1" hangingPunct="1"/>
            <a:r>
              <a:rPr lang="en-US" dirty="0"/>
              <a:t>Citizen volunteer soldiers-”Pal” </a:t>
            </a:r>
            <a:r>
              <a:rPr lang="en-US" dirty="0" smtClean="0"/>
              <a:t>regiments</a:t>
            </a:r>
          </a:p>
          <a:p>
            <a:pPr eaLnBrk="1" hangingPunct="1"/>
            <a:r>
              <a:rPr lang="en-US" dirty="0" smtClean="0"/>
              <a:t>Women mobilized to serve and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U-BOATS - Problem: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Silent, unseen, deadly German u-boats prowled the North Atlantic, sinking ships bound for hungry England.</a:t>
            </a:r>
          </a:p>
        </p:txBody>
      </p:sp>
      <p:pic>
        <p:nvPicPr>
          <p:cNvPr id="10" name="Picture 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549349"/>
            <a:ext cx="3810000" cy="297850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utoUpdateAnimBg="0"/>
      <p:bldP spid="2560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Solution: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505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Allied merchant marines and navies formed convoys crossing the Atlantic with armed escorts. </a:t>
            </a:r>
          </a:p>
        </p:txBody>
      </p:sp>
      <p:pic>
        <p:nvPicPr>
          <p:cNvPr id="26631" name="Picture 7" descr="http://pro.corbis.com/images/HU028799.jpg?size=67&amp;uid={a51855b2-6fc8-4395-af8f-815e245db519}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06863" y="533400"/>
            <a:ext cx="4356100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US enters the war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153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German u-boats sank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British passenger ship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Lusitania in 1915.                                                   1,198 1,938 passengers died,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including 139 Americans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Germany also attempted to convince Mexico to divert US attention by attacking us in return for returning New Mexico and Arizona. Ambassador Zimmerman’s telegram intercepted by Britain.</a:t>
            </a:r>
          </a:p>
        </p:txBody>
      </p:sp>
      <p:pic>
        <p:nvPicPr>
          <p:cNvPr id="15364" name="Picture 7" descr="http://pro.corbis.com/images/US002754.jpg?size=67&amp;uid={67679349-4820-4e01-a5a0-e5606d2681c6}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00200"/>
            <a:ext cx="4191000" cy="2490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95600"/>
            <a:ext cx="8534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                Problem: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-All the men were off at war</a:t>
            </a:r>
            <a:br>
              <a:rPr lang="en-US" smtClean="0"/>
            </a:br>
            <a:r>
              <a:rPr lang="en-US" smtClean="0"/>
              <a:t>-Increased demand for manufactured goods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Solution:</a:t>
            </a:r>
          </a:p>
        </p:txBody>
      </p:sp>
      <p:pic>
        <p:nvPicPr>
          <p:cNvPr id="45059" name="Picture 3" descr="http://pro.corbis.com/images/IH161004.jpg?size=67&amp;uid={ec9caa79-741f-41d4-832e-a33bbc1321d8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7244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90800" y="5105400"/>
            <a:ext cx="388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Women replaced men in factories.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6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Role of Women in the war:</a:t>
            </a:r>
          </a:p>
        </p:txBody>
      </p:sp>
      <p:pic>
        <p:nvPicPr>
          <p:cNvPr id="18435" name="Picture 6" descr="http://pro.corbis.com/images/HU016418.jpg?size=67&amp;uid={d881a80a-be16-4dca-8591-f2788e6926d5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55800"/>
            <a:ext cx="39624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2" descr="http://pro.corbis.com/images/NA012282.jpg?size=67&amp;uid={456005e6-509f-4163-b9a3-16613bd83e15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47863"/>
            <a:ext cx="403860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8"/>
          <p:cNvSpPr txBox="1">
            <a:spLocks noChangeArrowheads="1"/>
          </p:cNvSpPr>
          <p:nvPr/>
        </p:nvSpPr>
        <p:spPr bwMode="auto">
          <a:xfrm>
            <a:off x="1066800" y="5562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 Navy Yeomanettes</a:t>
            </a:r>
          </a:p>
        </p:txBody>
      </p:sp>
      <p:sp>
        <p:nvSpPr>
          <p:cNvPr id="18438" name="Text Box 19"/>
          <p:cNvSpPr txBox="1">
            <a:spLocks noChangeArrowheads="1"/>
          </p:cNvSpPr>
          <p:nvPr/>
        </p:nvSpPr>
        <p:spPr bwMode="auto">
          <a:xfrm>
            <a:off x="4953000" y="5562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Nurses from all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Role of Women at home:</a:t>
            </a:r>
          </a:p>
        </p:txBody>
      </p:sp>
      <p:pic>
        <p:nvPicPr>
          <p:cNvPr id="19459" name="Picture 5" descr="http://pro.corbis.com/images/NA002079.jpg?size=67&amp;uid={a19b0959-5257-4950-817f-a0ef00ac4bef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19400"/>
            <a:ext cx="28956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://pro.corbis.com/images/PL6041.jpg?size=67&amp;uid={b068bc90-8304-4085-a6ce-f19d6e861c38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350202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5318125" y="4052888"/>
            <a:ext cx="286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Demonstrating for peace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1981200" y="5181600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French women working in the fields-all horses eaten or at war!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Propaganda</a:t>
            </a:r>
          </a:p>
        </p:txBody>
      </p:sp>
      <p:pic>
        <p:nvPicPr>
          <p:cNvPr id="20483" name="Picture 5" descr="http://pro.corbis.com/images/NA002243.jpg?size=67&amp;uid={3f02059c-9e58-4d23-aaf4-085c249054d1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9600"/>
            <a:ext cx="21066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http://pro.corbis.com/images/AAED001770.jpg?size=67&amp;uid={cbea4dbe-e4f8-484b-94da-852a25ce914f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21129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http://pro.corbis.com/images/AAED001778.jpg?size=67&amp;uid={a43dfe64-1c23-40f5-abab-6eaed5f26ffb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52800"/>
            <a:ext cx="22336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http://pro.corbis.com/images/AAED002451.jpg?size=67&amp;uid={8575fcd3-c815-4ce4-9752-fe697510a49e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048000"/>
            <a:ext cx="21002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http://pro.corbis.com/images/AAED003125.jpg?size=67&amp;uid={da6996d3-4a5e-4ddb-b73d-a7dccf8d4ebd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505200"/>
            <a:ext cx="36576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14"/>
          <p:cNvSpPr txBox="1">
            <a:spLocks noChangeArrowheads="1"/>
          </p:cNvSpPr>
          <p:nvPr/>
        </p:nvSpPr>
        <p:spPr bwMode="auto">
          <a:xfrm>
            <a:off x="2819400" y="1219200"/>
            <a:ext cx="3657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Governments on both sides used propaganda to inspire and to convince people to support the war.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How did the War begin?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26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Assassination of Archduke Franz Ferdinand by a Serbian nationalist ignited the powder keg of the Balkans.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Overlapping alliances forced countries to take sides and honor commitments to support each other.</a:t>
            </a:r>
          </a:p>
        </p:txBody>
      </p:sp>
      <p:pic>
        <p:nvPicPr>
          <p:cNvPr id="3080" name="Picture 8" descr="http://pro.corbis.com/images/BE064368.jpg?size=67&amp;uid={73d92cef-80a5-4734-8f08-edc6adbf45a3}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133600"/>
            <a:ext cx="4114800" cy="2674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end of the war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Armistice day:</a:t>
            </a:r>
          </a:p>
          <a:p>
            <a:pPr eaLnBrk="1" hangingPunct="1"/>
            <a:r>
              <a:rPr lang="en-US" sz="2800" dirty="0" smtClean="0"/>
              <a:t>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hour of the</a:t>
            </a:r>
          </a:p>
          <a:p>
            <a:pPr eaLnBrk="1" hangingPunct="1"/>
            <a:r>
              <a:rPr lang="en-US" sz="2800" dirty="0" smtClean="0"/>
              <a:t>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day of the</a:t>
            </a:r>
          </a:p>
          <a:p>
            <a:pPr eaLnBrk="1" hangingPunct="1"/>
            <a:r>
              <a:rPr lang="en-US" sz="2800" dirty="0" smtClean="0"/>
              <a:t>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month</a:t>
            </a:r>
          </a:p>
          <a:p>
            <a:pPr eaLnBrk="1" hangingPunct="1"/>
            <a:r>
              <a:rPr lang="en-US" sz="2800" dirty="0" smtClean="0"/>
              <a:t>1918</a:t>
            </a:r>
          </a:p>
        </p:txBody>
      </p:sp>
      <p:pic>
        <p:nvPicPr>
          <p:cNvPr id="11271" name="Picture 7" descr="http://pro.corbis.com/images/BE001073.jpg?size=67&amp;uid={c26fed2f-11b5-4430-8dff-f4ae41b378ca}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549525"/>
            <a:ext cx="3810000" cy="297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Wilson’s 14 Points</a:t>
            </a:r>
            <a:br>
              <a:rPr lang="en-US" smtClean="0"/>
            </a:br>
            <a:r>
              <a:rPr lang="en-US" smtClean="0"/>
              <a:t>A Proposal for Peace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343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Freedom of the seas</a:t>
            </a:r>
          </a:p>
          <a:p>
            <a:pPr eaLnBrk="1" hangingPunct="1"/>
            <a:r>
              <a:rPr lang="en-US" sz="2800" smtClean="0"/>
              <a:t>Freedom of trade	</a:t>
            </a:r>
            <a:r>
              <a:rPr lang="en-US" sz="280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sz="2800" smtClean="0"/>
          </a:p>
          <a:p>
            <a:pPr eaLnBrk="1" hangingPunct="1"/>
            <a:r>
              <a:rPr lang="en-US" sz="2800" smtClean="0"/>
              <a:t>End to secret alliances</a:t>
            </a:r>
            <a:r>
              <a:rPr lang="en-US" sz="280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sz="2800" smtClean="0"/>
          </a:p>
          <a:p>
            <a:pPr eaLnBrk="1" hangingPunct="1"/>
            <a:r>
              <a:rPr lang="en-US" sz="2800" smtClean="0"/>
              <a:t>Right to self-rule for all nations</a:t>
            </a:r>
          </a:p>
          <a:p>
            <a:pPr eaLnBrk="1" hangingPunct="1"/>
            <a:r>
              <a:rPr lang="en-US" sz="2800" smtClean="0"/>
              <a:t>Settle colonial claims</a:t>
            </a:r>
          </a:p>
          <a:p>
            <a:pPr eaLnBrk="1" hangingPunct="1"/>
            <a:r>
              <a:rPr lang="en-US" sz="2800" smtClean="0"/>
              <a:t>Establish a general assembly of nations</a:t>
            </a:r>
          </a:p>
        </p:txBody>
      </p:sp>
      <p:pic>
        <p:nvPicPr>
          <p:cNvPr id="38919" name="Picture 7" descr="http://pro.corbis.com/images/BE064392.jpg?size=67&amp;uid={0d272008-2c18-4386-af04-72f2d36d4813}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981200"/>
            <a:ext cx="32416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smtClean="0"/>
              <a:t>The Peace Treaty</a:t>
            </a:r>
            <a:br>
              <a:rPr lang="en-US" sz="3600" smtClean="0"/>
            </a:br>
            <a:r>
              <a:rPr lang="en-US" sz="3600" smtClean="0"/>
              <a:t>Treaty of Versailles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Harsh terms of the treaty dictated by the winners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Wilson’s 14 Points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Punished Germany-reduced army, seized territory, stripped colonies, forced to pay reparations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Created new countries from Austria-Hungary, the Balkans and the Ottoman Empire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12295" name="Picture 7" descr="http://pro.corbis.com/images/U80768INP.jpg?size=67&amp;uid={7c6f905d-3640-4708-a863-a133fc8b47ef}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057400"/>
            <a:ext cx="3962400" cy="2420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Aftermath of the War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657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Devastated countries-roads, factories, farms bombed out craters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9 million soldiers dead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21 million injured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13 million civilians dead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29703" name="Picture 7" descr="http://pro.corbis.com/images/HU037127.jpg?size=67&amp;uid={1f970933-19fe-4c62-b4f1-72dabdb4c542}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752600"/>
            <a:ext cx="4724400" cy="3433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Long Term Results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648200"/>
          </a:xfrm>
        </p:spPr>
        <p:txBody>
          <a:bodyPr/>
          <a:lstStyle/>
          <a:p>
            <a:pPr eaLnBrk="1" hangingPunct="1"/>
            <a:r>
              <a:rPr lang="en-US" smtClean="0"/>
              <a:t>Germany and Italy harbored great resentment over the harsh terms of the peace treaty</a:t>
            </a:r>
          </a:p>
          <a:p>
            <a:pPr eaLnBrk="1" hangingPunct="1"/>
            <a:r>
              <a:rPr lang="en-US" smtClean="0"/>
              <a:t>United States retreated into a policy of isolationism</a:t>
            </a:r>
          </a:p>
          <a:p>
            <a:pPr eaLnBrk="1" hangingPunct="1"/>
            <a:r>
              <a:rPr lang="en-US" smtClean="0"/>
              <a:t>Entire generation lost innocence and their lives</a:t>
            </a:r>
          </a:p>
          <a:p>
            <a:pPr eaLnBrk="1" hangingPunct="1"/>
            <a:r>
              <a:rPr lang="en-US" smtClean="0"/>
              <a:t>Europe war-torn, economy and infrastructure destroyed.</a:t>
            </a:r>
          </a:p>
          <a:p>
            <a:pPr eaLnBrk="1" hangingPunct="1"/>
            <a:r>
              <a:rPr lang="en-US" smtClean="0"/>
              <a:t>Political conditions ripe for the rise of fascism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4" descr="http://pro.corbis.com/images/NA002074.jpg?size=67&amp;uid={a7735e1d-0d5b-42bd-9bc7-6ba95019df79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988" y="685800"/>
            <a:ext cx="4264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7772400" cy="1143000"/>
          </a:xfrm>
        </p:spPr>
        <p:txBody>
          <a:bodyPr/>
          <a:lstStyle/>
          <a:p>
            <a:r>
              <a:rPr lang="en-US" sz="2400" dirty="0" smtClean="0"/>
              <a:t>Watch the League of Nations video and answer the </a:t>
            </a:r>
            <a:r>
              <a:rPr lang="en-US" sz="2400" dirty="0"/>
              <a:t>following </a:t>
            </a:r>
            <a:r>
              <a:rPr lang="en-US" sz="2400" dirty="0" smtClean="0"/>
              <a:t>questions: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www.youtube.com/watch?v=r0ldr18Rnho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8724" y="2463018"/>
            <a:ext cx="8645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Why was the League of Nations considered Wilson’s biggest success and biggest failure?</a:t>
            </a:r>
          </a:p>
          <a:p>
            <a:endParaRPr lang="en-US" dirty="0" smtClean="0"/>
          </a:p>
          <a:p>
            <a:pPr marL="457200" indent="-457200">
              <a:buAutoNum type="arabicPeriod" startAt="2"/>
            </a:pPr>
            <a:r>
              <a:rPr lang="en-US" dirty="0" smtClean="0"/>
              <a:t>What was the purpose of the League?</a:t>
            </a:r>
          </a:p>
          <a:p>
            <a:endParaRPr lang="en-US" dirty="0" smtClean="0"/>
          </a:p>
          <a:p>
            <a:pPr marL="457200" indent="-457200">
              <a:buAutoNum type="arabicPeriod" startAt="3"/>
            </a:pPr>
            <a:r>
              <a:rPr lang="en-US" dirty="0" smtClean="0"/>
              <a:t>Why did the US not join?</a:t>
            </a:r>
          </a:p>
          <a:p>
            <a:pPr marL="457200" indent="-457200">
              <a:buAutoNum type="arabicPeriod" startAt="3"/>
            </a:pPr>
            <a:endParaRPr lang="en-US" dirty="0"/>
          </a:p>
          <a:p>
            <a:pPr marL="457200" indent="-457200">
              <a:buAutoNum type="arabicPeriod" startAt="3"/>
            </a:pPr>
            <a:r>
              <a:rPr lang="en-US" dirty="0" smtClean="0"/>
              <a:t>Why did the League </a:t>
            </a:r>
            <a:r>
              <a:rPr lang="en-US" smtClean="0"/>
              <a:t>eventually fail?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1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were they fighting about?</a:t>
            </a:r>
            <a:br>
              <a:rPr lang="en-US" smtClean="0"/>
            </a:br>
            <a:r>
              <a:rPr lang="en-US" smtClean="0"/>
              <a:t>The 4 MAIN Reasons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Militarism-countries ready and willing to go to war, glorification of war</a:t>
            </a:r>
          </a:p>
          <a:p>
            <a:pPr eaLnBrk="1" hangingPunct="1"/>
            <a:r>
              <a:rPr lang="en-US" smtClean="0"/>
              <a:t>Alliances-conflict of interest between allies</a:t>
            </a:r>
          </a:p>
          <a:p>
            <a:pPr eaLnBrk="1" hangingPunct="1"/>
            <a:r>
              <a:rPr lang="en-US" smtClean="0"/>
              <a:t>Imperialism-European rivalries extended to their territories in the race for land</a:t>
            </a:r>
          </a:p>
          <a:p>
            <a:pPr eaLnBrk="1" hangingPunct="1"/>
            <a:r>
              <a:rPr lang="en-US" smtClean="0"/>
              <a:t>Nationalism-extreme loyalty to the homeland, especially in the Balkans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was fighting who?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eaLnBrk="1" hangingPunct="1"/>
            <a:r>
              <a:rPr lang="en-US" smtClean="0"/>
              <a:t>Central Powers</a:t>
            </a:r>
          </a:p>
          <a:p>
            <a:pPr eaLnBrk="1" hangingPunct="1"/>
            <a:r>
              <a:rPr lang="en-US" smtClean="0"/>
              <a:t>Triple Alliance:</a:t>
            </a:r>
          </a:p>
          <a:p>
            <a:pPr lvl="1" eaLnBrk="1" hangingPunct="1"/>
            <a:r>
              <a:rPr lang="en-US" smtClean="0"/>
              <a:t>Germany</a:t>
            </a:r>
          </a:p>
          <a:p>
            <a:pPr lvl="1" eaLnBrk="1" hangingPunct="1"/>
            <a:r>
              <a:rPr lang="en-US" smtClean="0"/>
              <a:t>Austria-Hungary</a:t>
            </a:r>
          </a:p>
          <a:p>
            <a:pPr lvl="1" eaLnBrk="1" hangingPunct="1"/>
            <a:r>
              <a:rPr lang="en-US" smtClean="0"/>
              <a:t>Ottoman Empire (Turkey)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676400"/>
            <a:ext cx="4572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Allied Powers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Triple Entente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United Kingdom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France (overrun by Germany early in the war)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Russia (withdrew after the Russian Revolution)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United States (entered in 1917 after sinking of the Lusitania)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Italy joined in 1915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bldLvl="2" autoUpdateAnimBg="0"/>
      <p:bldP spid="512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did they fight?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Western Front across France</a:t>
            </a:r>
          </a:p>
          <a:p>
            <a:pPr lvl="1" eaLnBrk="1" hangingPunct="1"/>
            <a:r>
              <a:rPr lang="en-US" smtClean="0"/>
              <a:t>Battle of the Marne</a:t>
            </a:r>
          </a:p>
          <a:p>
            <a:pPr lvl="1" eaLnBrk="1" hangingPunct="1"/>
            <a:r>
              <a:rPr lang="en-US" smtClean="0"/>
              <a:t>Battle of the Sommes</a:t>
            </a:r>
          </a:p>
          <a:p>
            <a:pPr lvl="1" eaLnBrk="1" hangingPunct="1"/>
            <a:r>
              <a:rPr lang="en-US" smtClean="0"/>
              <a:t>Ypres</a:t>
            </a:r>
          </a:p>
          <a:p>
            <a:pPr lvl="1" eaLnBrk="1" hangingPunct="1"/>
            <a:r>
              <a:rPr lang="en-US" smtClean="0"/>
              <a:t>Verdun</a:t>
            </a:r>
          </a:p>
          <a:p>
            <a:pPr lvl="1" eaLnBrk="1" hangingPunct="1">
              <a:buFontTx/>
              <a:buNone/>
            </a:pPr>
            <a:r>
              <a:rPr lang="en-US" sz="2800" smtClean="0"/>
              <a:t>Asia and Africa-</a:t>
            </a:r>
          </a:p>
          <a:p>
            <a:pPr lvl="1"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mtClean="0"/>
              <a:t>German possessions attacked/overrun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Eastern Front-</a:t>
            </a:r>
          </a:p>
          <a:p>
            <a:pPr eaLnBrk="1" hangingPunct="1">
              <a:buFontTx/>
              <a:buNone/>
            </a:pPr>
            <a:r>
              <a:rPr lang="en-US" smtClean="0"/>
              <a:t>		across Russia</a:t>
            </a:r>
          </a:p>
          <a:p>
            <a:pPr eaLnBrk="1" hangingPunct="1"/>
            <a:r>
              <a:rPr lang="en-US" smtClean="0"/>
              <a:t>Balkan front-</a:t>
            </a:r>
          </a:p>
          <a:p>
            <a:pPr eaLnBrk="1" hangingPunct="1">
              <a:buFontTx/>
              <a:buNone/>
            </a:pPr>
            <a:r>
              <a:rPr lang="en-US" smtClean="0"/>
              <a:t>		Gallipoli</a:t>
            </a:r>
          </a:p>
          <a:p>
            <a:pPr eaLnBrk="1" hangingPunct="1">
              <a:buFontTx/>
              <a:buNone/>
            </a:pPr>
            <a:r>
              <a:rPr lang="en-US" smtClean="0"/>
              <a:t>Italian front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bldLvl="2" autoUpdateAnimBg="0"/>
      <p:bldP spid="614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did they fight?</a:t>
            </a:r>
            <a:br>
              <a:rPr lang="en-US" smtClean="0"/>
            </a:br>
            <a:r>
              <a:rPr lang="en-US" smtClean="0"/>
              <a:t>Trench warfare: Problem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200400" cy="2362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174" name="Picture 6" descr="http://pro.corbis.com/images/HU054011.jpg?size=67&amp;uid={5689b3e1-b849-4747-b59c-c8b1a6fc1e3c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3886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http://pro.corbis.com/images/NA004975.jpg?size=67&amp;uid={b454fc94-5f79-4be3-b482-1186e839bde8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3581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85800" y="4953000"/>
            <a:ext cx="754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Entrenched forces, surrounded by barbed wire, protected by machine gunners, were extremely difficult and costly to dislodge, resulted in lengthy stalemates and a war of attrition.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verdana" pitchFamily="34" charset="0"/>
              </a:rPr>
              <a:t>Solution:</a:t>
            </a:r>
            <a:r>
              <a:rPr lang="en-US" smtClean="0">
                <a:solidFill>
                  <a:srgbClr val="FFFFFF"/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Fire poison gases over opposing trenches to either disable or force soldiers out.</a:t>
            </a:r>
          </a:p>
          <a:p>
            <a:pPr eaLnBrk="1" hangingPunct="1"/>
            <a:r>
              <a:rPr lang="en-US" dirty="0" smtClean="0"/>
              <a:t>New Problem:  the gas often drifted back over onto their own troops</a:t>
            </a:r>
          </a:p>
          <a:p>
            <a:pPr eaLnBrk="1" hangingPunct="1"/>
            <a:r>
              <a:rPr lang="en-US" dirty="0"/>
              <a:t>Solution: gas masks for all, even horses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Poison Gases</a:t>
            </a:r>
          </a:p>
        </p:txBody>
      </p:sp>
      <p:pic>
        <p:nvPicPr>
          <p:cNvPr id="21509" name="Picture 5" descr="http://pro.corbis.com/images/BE047996.jpg?size=67&amp;uid={1de15c2d-6624-4c05-912f-b59896e33268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97238"/>
            <a:ext cx="38862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http://pro.corbis.com/images/UWW455INP.jpg?size=67&amp;uid={e870c734-dd5e-48f5-9f5f-dbf58bf72073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3434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85800" y="1752600"/>
            <a:ext cx="350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Horrible, </a:t>
            </a:r>
            <a:r>
              <a:rPr lang="en-US" dirty="0" smtClean="0"/>
              <a:t>choking </a:t>
            </a:r>
            <a:r>
              <a:rPr lang="en-US" dirty="0"/>
              <a:t>gas was a terrible way to die, weeping fluid from every pore.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165725" y="4918075"/>
            <a:ext cx="3548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Thousands of troops were</a:t>
            </a:r>
          </a:p>
          <a:p>
            <a:r>
              <a:rPr lang="en-US"/>
              <a:t> blinded by gases.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12" grpId="0" autoUpdateAnimBg="0"/>
      <p:bldP spid="215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Weapons</a:t>
            </a:r>
          </a:p>
        </p:txBody>
      </p:sp>
      <p:pic>
        <p:nvPicPr>
          <p:cNvPr id="13318" name="Picture 6" descr="http://pro.corbis.com/images/NA004987.jpg?size=67&amp;uid={75db2c97-d069-4973-a762-97bc816b7f0e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33400"/>
            <a:ext cx="20875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http://pro.corbis.com/images/NA007439.jpg?size=67&amp;uid={aa0b9c7a-ef1f-4238-b773-cfeba1a5cb66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25908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http://pro.corbis.com/images/NA007184.jpg?size=67&amp;uid={9fb2a522-62c0-48a7-8048-d47a131e72ba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57600"/>
            <a:ext cx="31242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http://pro.corbis.com/images/BE061816.jpg?size=67&amp;uid={1fbb44bd-8955-481d-b92b-36b3b6181081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0241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46125" y="5832475"/>
            <a:ext cx="259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Formidable Tanks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867400" y="3124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Horses, dogs, pigeons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318125" y="5832475"/>
            <a:ext cx="214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Deadly u-boats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17525" y="2936875"/>
            <a:ext cx="193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New: aircraft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25" grpId="0" autoUpdateAnimBg="0"/>
      <p:bldP spid="13326" grpId="0" autoUpdateAnimBg="0"/>
      <p:bldP spid="13327" grpId="0" autoUpdateAnimBg="0"/>
      <p:bldP spid="1332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716</Words>
  <Application>Microsoft Office PowerPoint</Application>
  <PresentationFormat>On-screen Show (4:3)</PresentationFormat>
  <Paragraphs>121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Times New Roman</vt:lpstr>
      <vt:lpstr>verdana</vt:lpstr>
      <vt:lpstr>Default Design</vt:lpstr>
      <vt:lpstr>World War One</vt:lpstr>
      <vt:lpstr>How did the War begin?</vt:lpstr>
      <vt:lpstr>What were they fighting about? The 4 MAIN Reasons</vt:lpstr>
      <vt:lpstr>Who was fighting who?</vt:lpstr>
      <vt:lpstr>Where did they fight?</vt:lpstr>
      <vt:lpstr>How did they fight? Trench warfare: Problem</vt:lpstr>
      <vt:lpstr>Solution::</vt:lpstr>
      <vt:lpstr>Poison Gases</vt:lpstr>
      <vt:lpstr>Weapons</vt:lpstr>
      <vt:lpstr>Care of Wounded</vt:lpstr>
      <vt:lpstr>Total War </vt:lpstr>
      <vt:lpstr>U-BOATS - Problem:</vt:lpstr>
      <vt:lpstr>Solution:</vt:lpstr>
      <vt:lpstr>The US enters the war</vt:lpstr>
      <vt:lpstr>                Problem:  -All the men were off at war -Increased demand for manufactured goods</vt:lpstr>
      <vt:lpstr>Solution:</vt:lpstr>
      <vt:lpstr>Role of Women in the war:</vt:lpstr>
      <vt:lpstr>Role of Women at home:</vt:lpstr>
      <vt:lpstr>Propaganda</vt:lpstr>
      <vt:lpstr>The end of the war</vt:lpstr>
      <vt:lpstr>Wilson’s 14 Points A Proposal for Peace</vt:lpstr>
      <vt:lpstr>The Peace Treaty Treaty of Versailles</vt:lpstr>
      <vt:lpstr>Aftermath of the War</vt:lpstr>
      <vt:lpstr>Long Term Results</vt:lpstr>
      <vt:lpstr>PowerPoint Presentation</vt:lpstr>
      <vt:lpstr>Watch the League of Nations video and answer the following questions: https://www.youtube.com/watch?v=r0ldr18Rnho 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One</dc:title>
  <dc:creator>Technology Division</dc:creator>
  <cp:lastModifiedBy>Vanlue, Coleen K.</cp:lastModifiedBy>
  <cp:revision>18</cp:revision>
  <dcterms:created xsi:type="dcterms:W3CDTF">2004-03-22T19:21:09Z</dcterms:created>
  <dcterms:modified xsi:type="dcterms:W3CDTF">2016-02-17T14:43:47Z</dcterms:modified>
</cp:coreProperties>
</file>