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72" r:id="rId6"/>
    <p:sldId id="259" r:id="rId7"/>
    <p:sldId id="266" r:id="rId8"/>
    <p:sldId id="260" r:id="rId9"/>
    <p:sldId id="261" r:id="rId10"/>
    <p:sldId id="267" r:id="rId11"/>
    <p:sldId id="262" r:id="rId12"/>
    <p:sldId id="268" r:id="rId13"/>
    <p:sldId id="269" r:id="rId14"/>
    <p:sldId id="263" r:id="rId15"/>
    <p:sldId id="270"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EEF8E7-AECD-4377-9F97-6DAF386E43DB}" type="datetimeFigureOut">
              <a:rPr lang="en-US" smtClean="0"/>
              <a:t>02/04/2016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141385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EF8E7-AECD-4377-9F97-6DAF386E43DB}" type="datetimeFigureOut">
              <a:rPr lang="en-US" smtClean="0"/>
              <a:t>02/04/2016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315329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EF8E7-AECD-4377-9F97-6DAF386E43DB}" type="datetimeFigureOut">
              <a:rPr lang="en-US" smtClean="0"/>
              <a:t>02/04/2016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343829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EF8E7-AECD-4377-9F97-6DAF386E43DB}" type="datetimeFigureOut">
              <a:rPr lang="en-US" smtClean="0"/>
              <a:t>02/04/2016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330511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EF8E7-AECD-4377-9F97-6DAF386E43DB}" type="datetimeFigureOut">
              <a:rPr lang="en-US" smtClean="0"/>
              <a:t>02/04/2016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189638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EEF8E7-AECD-4377-9F97-6DAF386E43DB}" type="datetimeFigureOut">
              <a:rPr lang="en-US" smtClean="0"/>
              <a:t>02/04/2016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19282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EEF8E7-AECD-4377-9F97-6DAF386E43DB}" type="datetimeFigureOut">
              <a:rPr lang="en-US" smtClean="0"/>
              <a:t>02/04/2016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61218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EEF8E7-AECD-4377-9F97-6DAF386E43DB}" type="datetimeFigureOut">
              <a:rPr lang="en-US" smtClean="0"/>
              <a:t>02/04/2016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206504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EF8E7-AECD-4377-9F97-6DAF386E43DB}" type="datetimeFigureOut">
              <a:rPr lang="en-US" smtClean="0"/>
              <a:t>02/04/2016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257168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EF8E7-AECD-4377-9F97-6DAF386E43DB}" type="datetimeFigureOut">
              <a:rPr lang="en-US" smtClean="0"/>
              <a:t>02/04/2016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348112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EF8E7-AECD-4377-9F97-6DAF386E43DB}" type="datetimeFigureOut">
              <a:rPr lang="en-US" smtClean="0"/>
              <a:t>02/04/2016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4FC26E-5737-4240-871E-50BA85A736D7}" type="slidenum">
              <a:rPr lang="en-US" smtClean="0"/>
              <a:t>‹#›</a:t>
            </a:fld>
            <a:endParaRPr lang="en-US"/>
          </a:p>
        </p:txBody>
      </p:sp>
    </p:spTree>
    <p:extLst>
      <p:ext uri="{BB962C8B-B14F-4D97-AF65-F5344CB8AC3E}">
        <p14:creationId xmlns:p14="http://schemas.microsoft.com/office/powerpoint/2010/main" val="282491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EF8E7-AECD-4377-9F97-6DAF386E43DB}" type="datetimeFigureOut">
              <a:rPr lang="en-US" smtClean="0"/>
              <a:t>02/04/2016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4FC26E-5737-4240-871E-50BA85A736D7}" type="slidenum">
              <a:rPr lang="en-US" smtClean="0"/>
              <a:t>‹#›</a:t>
            </a:fld>
            <a:endParaRPr lang="en-US"/>
          </a:p>
        </p:txBody>
      </p:sp>
    </p:spTree>
    <p:extLst>
      <p:ext uri="{BB962C8B-B14F-4D97-AF65-F5344CB8AC3E}">
        <p14:creationId xmlns:p14="http://schemas.microsoft.com/office/powerpoint/2010/main" val="2827075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 IMPERIALISM &amp; THE SPANISH AMERICAN WAR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87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www.ibiblio.org/hyperwar/OnlineLibrary/photos/images/h91000/h91881k.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286361"/>
            <a:ext cx="5742937" cy="639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38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Spanish American War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War actually begins in the Spanish colony of the Philippines…US Navy sinks all ten Spanish ships stationed there.</a:t>
            </a:r>
          </a:p>
          <a:p>
            <a:r>
              <a:rPr lang="en-US" dirty="0" smtClean="0"/>
              <a:t>US waits for ground troops and ousts Spanish rule from all territories except Manila.  Captures Manila with the help of Filipino rebel Emilio Aguinaldo (he hoped US would give Philippines its independence)</a:t>
            </a:r>
          </a:p>
          <a:p>
            <a:r>
              <a:rPr lang="en-US" dirty="0" smtClean="0"/>
              <a:t>War moves to Cuba – June 20, 1898 fighting in island begins and includes African Americans anxious to bring freedom to Cuba</a:t>
            </a:r>
            <a:endParaRPr lang="en-US" dirty="0"/>
          </a:p>
        </p:txBody>
      </p:sp>
    </p:spTree>
    <p:extLst>
      <p:ext uri="{BB962C8B-B14F-4D97-AF65-F5344CB8AC3E}">
        <p14:creationId xmlns:p14="http://schemas.microsoft.com/office/powerpoint/2010/main" val="2824853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ttp://www.cybercuba.com/tr.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358007"/>
            <a:ext cx="6324600" cy="6245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252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Painting of the Battle of Las Guasima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4610" y="310980"/>
            <a:ext cx="7754780" cy="5980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887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74838"/>
          </a:xfrm>
        </p:spPr>
        <p:txBody>
          <a:bodyPr/>
          <a:lstStyle/>
          <a:p>
            <a:r>
              <a:rPr lang="en-US" dirty="0" smtClean="0"/>
              <a:t>Spanish American War (cont.)</a:t>
            </a:r>
            <a:endParaRPr lang="en-US" dirty="0"/>
          </a:p>
        </p:txBody>
      </p:sp>
      <p:sp>
        <p:nvSpPr>
          <p:cNvPr id="3" name="Content Placeholder 2"/>
          <p:cNvSpPr>
            <a:spLocks noGrp="1"/>
          </p:cNvSpPr>
          <p:nvPr>
            <p:ph idx="1"/>
          </p:nvPr>
        </p:nvSpPr>
        <p:spPr>
          <a:xfrm>
            <a:off x="457200" y="914400"/>
            <a:ext cx="8229600" cy="5791200"/>
          </a:xfrm>
        </p:spPr>
        <p:txBody>
          <a:bodyPr>
            <a:normAutofit fontScale="77500" lnSpcReduction="20000"/>
          </a:bodyPr>
          <a:lstStyle/>
          <a:p>
            <a:r>
              <a:rPr lang="en-US" sz="3000" dirty="0" smtClean="0"/>
              <a:t>“Rough Riders” – a group of volunteer soldiers led by Theodore Roosevelt (cowboys, college students, ex-polo players, &amp; other adventurous types.) </a:t>
            </a:r>
            <a:endParaRPr lang="en-US" sz="3000" dirty="0"/>
          </a:p>
          <a:p>
            <a:pPr lvl="1"/>
            <a:r>
              <a:rPr lang="en-US" sz="3000" dirty="0" smtClean="0"/>
              <a:t>Not the best fighters, but they embodied American enthusiasm and the press loved them.</a:t>
            </a:r>
            <a:endParaRPr lang="en-US" sz="3000" dirty="0"/>
          </a:p>
          <a:p>
            <a:r>
              <a:rPr lang="en-US" sz="3000" dirty="0" smtClean="0"/>
              <a:t>US defeats Spain – 1</a:t>
            </a:r>
            <a:r>
              <a:rPr lang="en-US" sz="3000" baseline="30000" dirty="0" smtClean="0"/>
              <a:t>st</a:t>
            </a:r>
            <a:r>
              <a:rPr lang="en-US" sz="3000" dirty="0" smtClean="0"/>
              <a:t> major battle in Cuba turned out to be the last...Spanish fleet tries to flee and is destroyed by US Navy</a:t>
            </a:r>
          </a:p>
          <a:p>
            <a:r>
              <a:rPr lang="en-US" sz="3000" dirty="0" smtClean="0"/>
              <a:t>US goes on to easily conquer Spanish held island of Puerto Rico</a:t>
            </a:r>
          </a:p>
          <a:p>
            <a:r>
              <a:rPr lang="en-US" sz="3000" dirty="0" smtClean="0"/>
              <a:t>War’s toll on soldiers – 385 Americans killed in action, but another 5000 died of tropical diseases and bad food (supplied by Army)</a:t>
            </a:r>
          </a:p>
          <a:p>
            <a:r>
              <a:rPr lang="en-US" sz="3000" dirty="0" smtClean="0"/>
              <a:t>Treatment of African Americans</a:t>
            </a:r>
          </a:p>
          <a:p>
            <a:pPr marL="0" indent="0">
              <a:buNone/>
            </a:pPr>
            <a:r>
              <a:rPr lang="en-US" sz="3000" dirty="0"/>
              <a:t>	</a:t>
            </a:r>
            <a:r>
              <a:rPr lang="en-US" sz="3000" dirty="0" smtClean="0"/>
              <a:t> – not given much acclaim	</a:t>
            </a:r>
          </a:p>
          <a:p>
            <a:pPr marL="0" indent="0">
              <a:buNone/>
            </a:pPr>
            <a:r>
              <a:rPr lang="en-US" sz="3000" dirty="0"/>
              <a:t>	</a:t>
            </a:r>
            <a:r>
              <a:rPr lang="en-US" sz="3000" dirty="0" smtClean="0"/>
              <a:t> - Whites in the South resented the status for African Americans that accompanied their military uniforms</a:t>
            </a:r>
          </a:p>
          <a:p>
            <a:pPr marL="0" indent="0">
              <a:buNone/>
            </a:pPr>
            <a:r>
              <a:rPr lang="en-US" dirty="0" smtClean="0"/>
              <a:t>	 - Many Americans did not accept the fact that a united free Cuba might help erase color boundaries in the US</a:t>
            </a:r>
            <a:endParaRPr lang="en-US" dirty="0"/>
          </a:p>
        </p:txBody>
      </p:sp>
    </p:spTree>
    <p:extLst>
      <p:ext uri="{BB962C8B-B14F-4D97-AF65-F5344CB8AC3E}">
        <p14:creationId xmlns:p14="http://schemas.microsoft.com/office/powerpoint/2010/main" val="891705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http://davidmhart.com/liberty/Images/Cartoons/PuckCartoons/Declined102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533399"/>
            <a:ext cx="7620000" cy="6216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245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Slide H – The US Emerges as an Imperialist power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Treaty of Paris ends War – Cuba gains independence and US gains Puerto Rico, Guam &amp; the Philippines…10 million people added to “American Empire”</a:t>
            </a:r>
          </a:p>
          <a:p>
            <a:r>
              <a:rPr lang="en-US" dirty="0" smtClean="0"/>
              <a:t>US Still influences Cuba and establishes naval stations on the island</a:t>
            </a:r>
          </a:p>
          <a:p>
            <a:r>
              <a:rPr lang="en-US" dirty="0" smtClean="0"/>
              <a:t>US rules the Philippines claiming they were “unfit for self government”</a:t>
            </a:r>
          </a:p>
          <a:p>
            <a:r>
              <a:rPr lang="en-US" dirty="0" smtClean="0"/>
              <a:t>US has expanded its role and influence over Asia</a:t>
            </a:r>
          </a:p>
          <a:p>
            <a:r>
              <a:rPr lang="en-US" dirty="0" smtClean="0"/>
              <a:t>Anti-imperialists wonder how US can uphold its principles in the DOI and Constitution</a:t>
            </a:r>
            <a:endParaRPr lang="en-US" dirty="0"/>
          </a:p>
        </p:txBody>
      </p:sp>
    </p:spTree>
    <p:extLst>
      <p:ext uri="{BB962C8B-B14F-4D97-AF65-F5344CB8AC3E}">
        <p14:creationId xmlns:p14="http://schemas.microsoft.com/office/powerpoint/2010/main" val="41898847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Slide I – US Imperialism in the Early 1900s</a:t>
            </a:r>
            <a:endParaRPr lang="en-US" dirty="0"/>
          </a:p>
        </p:txBody>
      </p:sp>
      <p:sp>
        <p:nvSpPr>
          <p:cNvPr id="3" name="Content Placeholder 2"/>
          <p:cNvSpPr>
            <a:spLocks noGrp="1"/>
          </p:cNvSpPr>
          <p:nvPr>
            <p:ph idx="1"/>
          </p:nvPr>
        </p:nvSpPr>
        <p:spPr/>
        <p:txBody>
          <a:bodyPr/>
          <a:lstStyle/>
          <a:p>
            <a:r>
              <a:rPr lang="en-US" dirty="0" smtClean="0"/>
              <a:t>Roosevelt’s “Big Stick” policy – </a:t>
            </a:r>
          </a:p>
          <a:p>
            <a:endParaRPr lang="en-US" dirty="0"/>
          </a:p>
          <a:p>
            <a:r>
              <a:rPr lang="en-US" dirty="0" smtClean="0"/>
              <a:t>Taft’s “Dollar Diplomacy” – </a:t>
            </a:r>
          </a:p>
          <a:p>
            <a:endParaRPr lang="en-US" dirty="0"/>
          </a:p>
          <a:p>
            <a:r>
              <a:rPr lang="en-US" dirty="0" smtClean="0"/>
              <a:t>Wilson’s “Moral Diplomacy” - </a:t>
            </a:r>
            <a:endParaRPr lang="en-US" dirty="0"/>
          </a:p>
        </p:txBody>
      </p:sp>
    </p:spTree>
    <p:extLst>
      <p:ext uri="{BB962C8B-B14F-4D97-AF65-F5344CB8AC3E}">
        <p14:creationId xmlns:p14="http://schemas.microsoft.com/office/powerpoint/2010/main" val="493105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www.classzone.com/cz/books/amer_hist_survey/resources/htmls/chapter_maps/ah13_usgrowthm.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609600"/>
            <a:ext cx="6705599" cy="60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496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Slide A – US Expansionism in the 1800s</a:t>
            </a:r>
            <a:endParaRPr lang="en-US" dirty="0"/>
          </a:p>
        </p:txBody>
      </p:sp>
      <p:sp>
        <p:nvSpPr>
          <p:cNvPr id="3" name="Content Placeholder 2"/>
          <p:cNvSpPr>
            <a:spLocks noGrp="1"/>
          </p:cNvSpPr>
          <p:nvPr>
            <p:ph idx="1"/>
          </p:nvPr>
        </p:nvSpPr>
        <p:spPr>
          <a:xfrm>
            <a:off x="457200" y="1295400"/>
            <a:ext cx="8229600" cy="5334000"/>
          </a:xfrm>
        </p:spPr>
        <p:txBody>
          <a:bodyPr>
            <a:normAutofit lnSpcReduction="10000"/>
          </a:bodyPr>
          <a:lstStyle/>
          <a:p>
            <a:pPr>
              <a:buFont typeface="Wingdings" panose="05000000000000000000" pitchFamily="2" charset="2"/>
              <a:buChar char="§"/>
            </a:pPr>
            <a:r>
              <a:rPr lang="en-US" sz="2400" dirty="0" smtClean="0"/>
              <a:t>Manifest Destiny – The belief that Americans were a superior people and had the right to control the North American continent.</a:t>
            </a:r>
          </a:p>
          <a:p>
            <a:pPr>
              <a:buFont typeface="Wingdings" panose="05000000000000000000" pitchFamily="2" charset="2"/>
              <a:buChar char="§"/>
            </a:pPr>
            <a:r>
              <a:rPr lang="en-US" sz="2400" dirty="0"/>
              <a:t> </a:t>
            </a:r>
            <a:r>
              <a:rPr lang="en-US" sz="2400" dirty="0" smtClean="0"/>
              <a:t>This belief “came true” when the 1890 census bureau announced there was no more frontier.</a:t>
            </a:r>
          </a:p>
          <a:p>
            <a:pPr>
              <a:buFont typeface="Wingdings" panose="05000000000000000000" pitchFamily="2" charset="2"/>
              <a:buChar char="§"/>
            </a:pPr>
            <a:r>
              <a:rPr lang="en-US" sz="2400" dirty="0" smtClean="0"/>
              <a:t>Expansionism – US economy expands with foreign trade</a:t>
            </a:r>
          </a:p>
          <a:p>
            <a:pPr>
              <a:buFont typeface="Wingdings" panose="05000000000000000000" pitchFamily="2" charset="2"/>
              <a:buChar char="§"/>
            </a:pPr>
            <a:r>
              <a:rPr lang="en-US" sz="2400" dirty="0" smtClean="0"/>
              <a:t>Imperialism – 1.  belief that US must sell its products to foreign markets if it wants to be strong in the modern world   2.  The US would need to protect these foreign interests with an enlarged and powerful navy that would require colonies for overseas naval bases.  3.  Some saw it as US obligation to spread democratic &amp; Christian values to people in other lands.</a:t>
            </a:r>
          </a:p>
          <a:p>
            <a:pPr>
              <a:buFont typeface="Wingdings" panose="05000000000000000000" pitchFamily="2" charset="2"/>
              <a:buChar char="§"/>
            </a:pPr>
            <a:r>
              <a:rPr lang="en-US" sz="2400" dirty="0" smtClean="0"/>
              <a:t>Anti-imperialists – do not believe trade should lead to domination of one nation…leads to fierce foreign policy debates.</a:t>
            </a:r>
          </a:p>
        </p:txBody>
      </p:sp>
    </p:spTree>
    <p:extLst>
      <p:ext uri="{BB962C8B-B14F-4D97-AF65-F5344CB8AC3E}">
        <p14:creationId xmlns:p14="http://schemas.microsoft.com/office/powerpoint/2010/main" val="1864067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Slide B – Revolution in Cuba</a:t>
            </a:r>
            <a:endParaRPr lang="en-US" dirty="0"/>
          </a:p>
        </p:txBody>
      </p:sp>
      <p:sp>
        <p:nvSpPr>
          <p:cNvPr id="3" name="Content Placeholder 2"/>
          <p:cNvSpPr>
            <a:spLocks noGrp="1"/>
          </p:cNvSpPr>
          <p:nvPr>
            <p:ph idx="1"/>
          </p:nvPr>
        </p:nvSpPr>
        <p:spPr>
          <a:xfrm>
            <a:off x="457200" y="1524000"/>
            <a:ext cx="8229600" cy="4602163"/>
          </a:xfrm>
        </p:spPr>
        <p:txBody>
          <a:bodyPr>
            <a:normAutofit fontScale="92500"/>
          </a:bodyPr>
          <a:lstStyle/>
          <a:p>
            <a:r>
              <a:rPr lang="en-US" dirty="0" smtClean="0"/>
              <a:t>Cuba owned by Spain…Cubans seek independence but Spain rules repressively</a:t>
            </a:r>
          </a:p>
          <a:p>
            <a:r>
              <a:rPr lang="en-US" dirty="0" smtClean="0"/>
              <a:t>US identifies with Cuba (we fought for independence) AND sees $$ in sugar plantations there.</a:t>
            </a:r>
          </a:p>
          <a:p>
            <a:r>
              <a:rPr lang="en-US" dirty="0" smtClean="0"/>
              <a:t>Jose Marti plans Cuban revolution and  launches it from US…a fierce, destructive war results</a:t>
            </a:r>
          </a:p>
          <a:p>
            <a:r>
              <a:rPr lang="en-US" dirty="0" smtClean="0"/>
              <a:t>US supports Cuba, but wants to avoid war with Spain…Spain promises reforms in Cuba.</a:t>
            </a:r>
          </a:p>
          <a:p>
            <a:pPr marL="0" indent="0">
              <a:buNone/>
            </a:pPr>
            <a:endParaRPr lang="en-US" dirty="0"/>
          </a:p>
        </p:txBody>
      </p:sp>
    </p:spTree>
    <p:extLst>
      <p:ext uri="{BB962C8B-B14F-4D97-AF65-F5344CB8AC3E}">
        <p14:creationId xmlns:p14="http://schemas.microsoft.com/office/powerpoint/2010/main" val="2720181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ttp://www.latinamericanstudies.org/ussmaine/maineexplo.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4743" y="85312"/>
            <a:ext cx="8524968" cy="6239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634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Slide C – The </a:t>
            </a:r>
            <a:r>
              <a:rPr lang="en-US" i="1" dirty="0" smtClean="0"/>
              <a:t>Maine </a:t>
            </a:r>
            <a:r>
              <a:rPr lang="en-US" dirty="0" smtClean="0"/>
              <a:t>Incident</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r>
              <a:rPr lang="en-US" dirty="0" smtClean="0"/>
              <a:t>Spanish troops in Havana will not allow reforms to be implemented</a:t>
            </a:r>
          </a:p>
          <a:p>
            <a:r>
              <a:rPr lang="en-US" i="1" dirty="0" smtClean="0"/>
              <a:t>USS Maine </a:t>
            </a:r>
            <a:r>
              <a:rPr lang="en-US" dirty="0" smtClean="0"/>
              <a:t>sent to Havana Harbor to protect American citizens and property &amp; show concern </a:t>
            </a:r>
            <a:r>
              <a:rPr lang="en-US" dirty="0"/>
              <a:t>o</a:t>
            </a:r>
            <a:r>
              <a:rPr lang="en-US" dirty="0" smtClean="0"/>
              <a:t>ver crisis</a:t>
            </a:r>
          </a:p>
          <a:p>
            <a:r>
              <a:rPr lang="en-US" dirty="0" smtClean="0"/>
              <a:t>Feb. </a:t>
            </a:r>
            <a:r>
              <a:rPr lang="en-US" smtClean="0"/>
              <a:t>15, </a:t>
            </a:r>
            <a:r>
              <a:rPr lang="en-US" dirty="0" smtClean="0"/>
              <a:t>1898 – explosion on </a:t>
            </a:r>
            <a:r>
              <a:rPr lang="en-US" i="1" dirty="0" smtClean="0"/>
              <a:t>Maine</a:t>
            </a:r>
            <a:r>
              <a:rPr lang="en-US" dirty="0" smtClean="0"/>
              <a:t> kills 260 American officers and crew</a:t>
            </a:r>
          </a:p>
          <a:p>
            <a:r>
              <a:rPr lang="en-US" dirty="0" smtClean="0"/>
              <a:t>Most Americans blame Spain even with no evidence </a:t>
            </a:r>
          </a:p>
          <a:p>
            <a:r>
              <a:rPr lang="en-US" dirty="0" smtClean="0"/>
              <a:t>“Remember the </a:t>
            </a:r>
            <a:r>
              <a:rPr lang="en-US" i="1" dirty="0" smtClean="0"/>
              <a:t>Maine</a:t>
            </a:r>
            <a:r>
              <a:rPr lang="en-US" dirty="0" smtClean="0"/>
              <a:t>! To War with Spain!”</a:t>
            </a:r>
          </a:p>
          <a:p>
            <a:endParaRPr lang="en-US" dirty="0"/>
          </a:p>
        </p:txBody>
      </p:sp>
    </p:spTree>
    <p:extLst>
      <p:ext uri="{BB962C8B-B14F-4D97-AF65-F5344CB8AC3E}">
        <p14:creationId xmlns:p14="http://schemas.microsoft.com/office/powerpoint/2010/main" val="3045939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http://img6.newspapers.com/img/thumbnail/3170036/400/400/0_0_4963_582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344347"/>
            <a:ext cx="5410200" cy="6364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682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25562"/>
          </a:xfrm>
        </p:spPr>
        <p:txBody>
          <a:bodyPr>
            <a:normAutofit/>
          </a:bodyPr>
          <a:lstStyle/>
          <a:p>
            <a:r>
              <a:rPr lang="en-US" sz="4000" dirty="0" smtClean="0"/>
              <a:t>Slide D – Yellow Journalism </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sensational headlines and stories, with little attention to facts, designed to grab the attention and stir up the emotions of readers.</a:t>
            </a:r>
          </a:p>
          <a:p>
            <a:r>
              <a:rPr lang="en-US" dirty="0" smtClean="0"/>
              <a:t>Journalists sometimes fabricate stories to feed on anti-Spanish sentiment in the country and push US to War.</a:t>
            </a:r>
          </a:p>
          <a:p>
            <a:r>
              <a:rPr lang="en-US" dirty="0" smtClean="0"/>
              <a:t>Pres. McKinley still tries to negotiate with Spain, but Cubans are given no say…so he finally gives in to political &amp; public pressure and asks Congress to declare war on Spain (April 1898)</a:t>
            </a:r>
            <a:endParaRPr lang="en-US" dirty="0"/>
          </a:p>
        </p:txBody>
      </p:sp>
    </p:spTree>
    <p:extLst>
      <p:ext uri="{BB962C8B-B14F-4D97-AF65-F5344CB8AC3E}">
        <p14:creationId xmlns:p14="http://schemas.microsoft.com/office/powerpoint/2010/main" val="3733221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Editor’s to Blame”  - written in 1890’s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Answer the following:</a:t>
            </a:r>
          </a:p>
          <a:p>
            <a:pPr marL="514350" indent="-514350">
              <a:buFont typeface="+mj-lt"/>
              <a:buAutoNum type="arabicPeriod"/>
            </a:pPr>
            <a:r>
              <a:rPr lang="en-US" dirty="0" smtClean="0"/>
              <a:t>What event(s) does this song refer to?  How do you know?</a:t>
            </a:r>
          </a:p>
          <a:p>
            <a:pPr marL="514350" indent="-514350">
              <a:buFont typeface="+mj-lt"/>
              <a:buAutoNum type="arabicPeriod"/>
            </a:pPr>
            <a:r>
              <a:rPr lang="en-US" dirty="0" smtClean="0"/>
              <a:t>Who is/are the editors that the singer blames?  How could they be blamed for what happened?</a:t>
            </a:r>
          </a:p>
          <a:p>
            <a:pPr marL="514350" indent="-514350">
              <a:buFont typeface="+mj-lt"/>
              <a:buAutoNum type="arabicPeriod"/>
            </a:pPr>
            <a:r>
              <a:rPr lang="en-US" dirty="0" smtClean="0"/>
              <a:t>Do you think the editors are the only ones to blame?  Why or why not?</a:t>
            </a:r>
          </a:p>
          <a:p>
            <a:pPr marL="514350" indent="-514350">
              <a:buFont typeface="+mj-lt"/>
              <a:buAutoNum type="arabicPeriod"/>
            </a:pPr>
            <a:r>
              <a:rPr lang="en-US" dirty="0" smtClean="0"/>
              <a:t>Do you think what the singer says in the first verse of the song is generally true?  Explain and give an example.</a:t>
            </a:r>
          </a:p>
        </p:txBody>
      </p:sp>
    </p:spTree>
    <p:extLst>
      <p:ext uri="{BB962C8B-B14F-4D97-AF65-F5344CB8AC3E}">
        <p14:creationId xmlns:p14="http://schemas.microsoft.com/office/powerpoint/2010/main" val="335604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TotalTime>
  <Words>767</Words>
  <Application>Microsoft Office PowerPoint</Application>
  <PresentationFormat>On-screen Show (4:3)</PresentationFormat>
  <Paragraphs>54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US IMPERIALISM &amp; THE SPANISH AMERICAN WAR</vt:lpstr>
      <vt:lpstr>PowerPoint Presentation</vt:lpstr>
      <vt:lpstr>Slide A – US Expansionism in the 1800s</vt:lpstr>
      <vt:lpstr>Slide B – Revolution in Cuba</vt:lpstr>
      <vt:lpstr>PowerPoint Presentation</vt:lpstr>
      <vt:lpstr>Slide C – The Maine Incident</vt:lpstr>
      <vt:lpstr>PowerPoint Presentation</vt:lpstr>
      <vt:lpstr>Slide D – Yellow Journalism </vt:lpstr>
      <vt:lpstr>“The Editor’s to Blame”  - written in 1890’s</vt:lpstr>
      <vt:lpstr>PowerPoint Presentation</vt:lpstr>
      <vt:lpstr>The Spanish American War</vt:lpstr>
      <vt:lpstr>PowerPoint Presentation</vt:lpstr>
      <vt:lpstr>PowerPoint Presentation</vt:lpstr>
      <vt:lpstr>Spanish American War (cont.)</vt:lpstr>
      <vt:lpstr>PowerPoint Presentation</vt:lpstr>
      <vt:lpstr>Slide H – The US Emerges as an Imperialist power</vt:lpstr>
      <vt:lpstr>Slide I – US Imperialism in the Early 1900s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krachukc</dc:creator>
  <cp:lastModifiedBy>Vanlue, Coleen K.</cp:lastModifiedBy>
  <cp:revision>26</cp:revision>
  <dcterms:created xsi:type="dcterms:W3CDTF">2014-10-28T23:22:38Z</dcterms:created>
  <dcterms:modified xsi:type="dcterms:W3CDTF">2016-02-04T16:32:58Z</dcterms:modified>
</cp:coreProperties>
</file>