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1" r:id="rId4"/>
    <p:sldId id="271" r:id="rId5"/>
    <p:sldId id="272" r:id="rId6"/>
    <p:sldId id="273" r:id="rId7"/>
    <p:sldId id="275" r:id="rId8"/>
    <p:sldId id="276" r:id="rId9"/>
    <p:sldId id="278" r:id="rId10"/>
    <p:sldId id="279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939F-BF04-42CA-9EAB-333A937E9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5EFFB-3B39-4957-BE56-CDC96ECB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4612-88F4-417F-B0AE-5A09AD26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E7F7-025E-4EDD-824B-A2B31F11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513B-8A7A-40FA-9894-672C6AA6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19F1-D5DE-4A46-B9FB-E8F2BF6C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C5FD9-CDA4-4358-BBA5-82BBC7F8F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1078-C53A-49A8-ADCD-044A84F5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757E5-22A5-4DB2-8F80-C98D497E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0BE9-BAB8-4163-AA93-C4AF33C3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1C331-D468-4264-9B91-CCF28C2EC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F470-01A0-43F3-B081-83F7D9654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0FFF-4926-4F85-B12D-0FBE1105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7FCC-524C-4070-A83E-07D97E9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A69-CAF2-4ACC-8EB4-E277213A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B9D0-DA15-4B29-B526-50AD3196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218A-1551-4904-B4FC-9ED77E82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F0230-3ADB-42FD-AF99-634AD5E1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97AB-B893-4705-9A3D-E875A58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816E-0505-4CD5-A273-53806F5A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6103-A735-4FB4-B30C-8F105C58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D8481-96D3-45F0-AFB9-51E53240A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BDEA3-5099-4E7C-BBDA-8FA380D9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2BE24-AE94-44B2-A312-EEF61B2D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16A19-15B1-46DC-9995-A8B33DAE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12B-E160-4E66-8840-1CD109FA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0718-D192-4642-9138-99190F6FD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C707-184F-4A14-B5E2-86868012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1F2D5-C7AF-4A77-A661-5CBA00CD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31599-460F-4ACE-AB14-38F52FF5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5D4A-A805-43AA-B225-FBF20AC0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623D-01CF-4581-B8DC-E93BE3F5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27E7-4FA9-4C67-9D08-1FC46FA5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DFA5-1C2C-4C8D-9CD7-569B0C6DB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9F911-132D-4FFF-AB38-FD177B489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CB8D0-C3BF-491B-852A-3564201F2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82614-5F8C-4B9D-BB58-1C7B5C59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B9222-2A5A-4718-925E-60E4B689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7AD15-3B18-44CD-9270-38BDBD66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C34E-F5F2-416E-A8B1-FFE0D115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C0E7-3EB5-4210-9B2F-B8685B5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A9FF9-48C8-4A39-8EC0-5A9A8565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14ED4-059F-4FEA-BBF8-DE2B93D4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63ED4-1264-4E15-8840-E212998C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5E231-4B3D-40BA-8050-91B34DFB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2A1D-6085-4010-95A6-063DFC72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F5A3-8F12-4641-A401-3955003B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1886-8ED0-4FAD-9B4B-9D17F51D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FE1F0-1655-4A16-9C4F-FBDFAF5E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8274-F4A0-4A4C-B609-9E03D0CF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71586-F543-47CC-9105-38CCA131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3CEB-5443-4C3D-9583-257E29FD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CA4-5C4A-4A4F-902D-A3B1AF85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DA41-1AC6-40BC-9771-B26E98324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350EA-7A56-4A1F-A5E5-6E4785DFB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3689-588D-484E-BE4D-F7792AAA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AC7B0-E2C2-4BFA-814C-EE40C1DF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A6078-B5FC-48BB-80A9-3E22783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BD849-30FC-42BE-A23A-F2D89CFA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241B3-1938-471A-983D-FDDC112DD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7E4E6-3ED0-4263-B952-C39F57DE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4718-46FA-4A9A-9660-8615D61ED1C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3E230-B746-4126-9CCD-B0D8D9C1C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9587-85A5-4168-9B9A-3E6E66619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70B6-51E4-4295-9B4D-FBE25905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2708"/>
          <a:stretch/>
        </p:blipFill>
        <p:spPr bwMode="auto">
          <a:xfrm>
            <a:off x="1524001" y="0"/>
            <a:ext cx="42487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2728" y="-9236"/>
            <a:ext cx="489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The Spoils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2728" y="609601"/>
            <a:ext cx="4895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Upon assuming the Presidency, Jackson </a:t>
            </a:r>
            <a:r>
              <a:rPr lang="en-US" sz="2800" b="1" i="1" dirty="0"/>
              <a:t>fired </a:t>
            </a:r>
            <a:r>
              <a:rPr lang="en-US" sz="2800" dirty="0"/>
              <a:t>over 200  government workers and replaced them with his own </a:t>
            </a:r>
            <a:r>
              <a:rPr lang="en-US" sz="2800" b="1" i="1" dirty="0"/>
              <a:t>Democratic supporters</a:t>
            </a:r>
            <a:r>
              <a:rPr lang="en-US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2728" y="3124200"/>
            <a:ext cx="4895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A supporter of Jackson’s replied to criticism of the president by stating, “To the </a:t>
            </a:r>
            <a:r>
              <a:rPr lang="en-US" sz="2800" b="1" i="1" dirty="0"/>
              <a:t>victor</a:t>
            </a:r>
            <a:r>
              <a:rPr lang="en-US" sz="2800" dirty="0"/>
              <a:t> belong the </a:t>
            </a:r>
            <a:r>
              <a:rPr lang="en-US" sz="2800" b="1" i="1" dirty="0"/>
              <a:t>spoils</a:t>
            </a:r>
            <a:r>
              <a:rPr lang="en-US" sz="2800" dirty="0"/>
              <a:t>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2887" y="5257801"/>
            <a:ext cx="4625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Spoils system </a:t>
            </a:r>
            <a:r>
              <a:rPr lang="en-US" sz="2800" dirty="0"/>
              <a:t>– practice of </a:t>
            </a:r>
            <a:r>
              <a:rPr lang="en-US" sz="2800" b="1" i="1" dirty="0"/>
              <a:t>rewarding</a:t>
            </a:r>
            <a:r>
              <a:rPr lang="en-US" sz="2800" dirty="0"/>
              <a:t> supporters with government </a:t>
            </a:r>
            <a:r>
              <a:rPr lang="en-US" sz="2800" b="1" i="1" dirty="0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18437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37" y="66964"/>
            <a:ext cx="8578234" cy="68580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124200" y="-7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Henry        Clay</a:t>
            </a:r>
          </a:p>
        </p:txBody>
      </p:sp>
      <p:sp>
        <p:nvSpPr>
          <p:cNvPr id="14" name="TextBox 13"/>
          <p:cNvSpPr txBox="1"/>
          <p:nvPr/>
        </p:nvSpPr>
        <p:spPr>
          <a:xfrm rot="1236654">
            <a:off x="1674816" y="277186"/>
            <a:ext cx="14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Daniel  Webster</a:t>
            </a:r>
          </a:p>
        </p:txBody>
      </p:sp>
      <p:sp>
        <p:nvSpPr>
          <p:cNvPr id="16" name="TextBox 15"/>
          <p:cNvSpPr txBox="1"/>
          <p:nvPr/>
        </p:nvSpPr>
        <p:spPr>
          <a:xfrm rot="3300968">
            <a:off x="4271265" y="2193315"/>
            <a:ext cx="98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Nicholas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Biddle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76334" y="5791200"/>
            <a:ext cx="5562600" cy="999836"/>
          </a:xfrm>
          <a:prstGeom prst="wedgeRoundRectCallout">
            <a:avLst>
              <a:gd name="adj1" fmla="val -54029"/>
              <a:gd name="adj2" fmla="val -435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Oh, Mr. President! Here’s the application to renew the charter for the Bank of the United States!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39201" y="1569"/>
            <a:ext cx="14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Andrew Jackson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0146" y="1600200"/>
            <a:ext cx="1481654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BANK CHARTER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105400" y="5791200"/>
            <a:ext cx="5562600" cy="999836"/>
          </a:xfrm>
          <a:prstGeom prst="wedgeRoundRectCallout">
            <a:avLst>
              <a:gd name="adj1" fmla="val 6411"/>
              <a:gd name="adj2" fmla="val -5334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Fools! You know very well that I will never accept this! So, let me make sure not to disappoint you!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05046" y="1104900"/>
            <a:ext cx="1481654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VETO!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0" y="1428750"/>
            <a:ext cx="1524000" cy="1238250"/>
          </a:xfrm>
          <a:prstGeom prst="wedgeRoundRectCallout">
            <a:avLst>
              <a:gd name="adj1" fmla="val 72097"/>
              <a:gd name="adj2" fmla="val -5535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33300"/>
                </a:solidFill>
              </a:rPr>
              <a:t>Yes! He fell for it!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647501" y="5419436"/>
            <a:ext cx="4023591" cy="1371600"/>
          </a:xfrm>
          <a:prstGeom prst="wedgeRoundRectCallout">
            <a:avLst>
              <a:gd name="adj1" fmla="val -98771"/>
              <a:gd name="adj2" fmla="val -391726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Yes! The people will be furious and Jackson will never win reelection!                      Ha </a:t>
            </a:r>
            <a:r>
              <a:rPr lang="en-US" sz="2400" b="1" dirty="0" err="1">
                <a:solidFill>
                  <a:srgbClr val="0033CC"/>
                </a:solidFill>
              </a:rPr>
              <a:t>ha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ha</a:t>
            </a:r>
            <a:r>
              <a:rPr lang="en-US" sz="2400" b="1" dirty="0">
                <a:solidFill>
                  <a:srgbClr val="0033CC"/>
                </a:solidFill>
              </a:rPr>
              <a:t> ha….(evil laugh)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991600" y="2485702"/>
            <a:ext cx="1647334" cy="2086299"/>
          </a:xfrm>
          <a:prstGeom prst="wedgeRoundRectCallout">
            <a:avLst>
              <a:gd name="adj1" fmla="val -95797"/>
              <a:gd name="adj2" fmla="val -1238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Oh, really? Fat chance! Bring it on, Clay!</a:t>
            </a:r>
          </a:p>
        </p:txBody>
      </p:sp>
    </p:spTree>
    <p:extLst>
      <p:ext uri="{BB962C8B-B14F-4D97-AF65-F5344CB8AC3E}">
        <p14:creationId xmlns:p14="http://schemas.microsoft.com/office/powerpoint/2010/main" val="14889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7335E-6 C -0.00121 -0.00856 -0.00225 -0.01712 -0.00382 -0.02544 C -0.00382 -0.02776 -0.00416 -0.10455 0.00452 -0.11427 C 0.00625 -0.12144 0.00938 -0.12422 0.01285 -0.12907 C 0.01719 -0.13578 0.01806 -0.14087 0.02396 -0.14388 C 0.02917 -0.15128 0.03629 -0.15336 0.04271 -0.15614 C 0.06511 -0.15475 0.06302 -0.15452 0.08004 -0.14666 C 0.08473 -0.1418 0.08993 -0.13763 0.09514 -0.13463 C 0.0974 -0.13162 0.09792 -0.13162 0.09966 -0.12653 C 0.09983 -0.12537 0.09983 -0.12352 0.10035 -0.12237 C 0.10313 -0.11589 0.10903 -0.11219 0.11233 -0.10641 C 0.11372 -0.09715 0.11181 -0.10779 0.11528 -0.09692 C 0.11754 -0.09021 0.11858 -0.08235 0.12066 -0.07541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7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21" grpId="0" animBg="1"/>
      <p:bldP spid="21" grpId="1" animBg="1"/>
      <p:bldP spid="29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9A73-4ED8-497B-976F-BD2DCC17A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19A79-EFC0-4E09-ACC5-96F49CA83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Jackson appointed some of his most dedicated supporters with jobs within his </a:t>
            </a:r>
            <a:r>
              <a:rPr lang="en-US" sz="2800" b="1" i="1" dirty="0"/>
              <a:t>Cabinet</a:t>
            </a:r>
            <a:r>
              <a:rPr lang="en-US" sz="2800" dirty="0"/>
              <a:t>, although few of them were </a:t>
            </a:r>
            <a:r>
              <a:rPr lang="en-US" sz="2800" b="1" i="1" dirty="0"/>
              <a:t>qualified</a:t>
            </a:r>
            <a:r>
              <a:rPr lang="en-US" sz="2800" dirty="0"/>
              <a:t> for the job.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1692" y="1295401"/>
            <a:ext cx="9146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Instead of relying on his Cabinet for advice, Jackson relied on a small group of unofficial advisors known as the “</a:t>
            </a:r>
            <a:r>
              <a:rPr lang="en-US" sz="2800" b="1" i="1" dirty="0"/>
              <a:t>kitchen cabinet</a:t>
            </a:r>
            <a:r>
              <a:rPr lang="en-US" sz="2800" dirty="0"/>
              <a:t>”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5943600" cy="43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0" y="2538315"/>
            <a:ext cx="297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since Jackson frequently met with them in the White House kitchen. </a:t>
            </a:r>
          </a:p>
        </p:txBody>
      </p:sp>
    </p:spTree>
    <p:extLst>
      <p:ext uri="{BB962C8B-B14F-4D97-AF65-F5344CB8AC3E}">
        <p14:creationId xmlns:p14="http://schemas.microsoft.com/office/powerpoint/2010/main" val="38848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309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The Bank War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8619" y="725448"/>
            <a:ext cx="9141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Jackson believed that the </a:t>
            </a:r>
            <a:r>
              <a:rPr lang="en-US" sz="2800" b="1" i="1" dirty="0"/>
              <a:t>Bank</a:t>
            </a:r>
            <a:r>
              <a:rPr lang="en-US" sz="2800" dirty="0"/>
              <a:t> of the United States had too much </a:t>
            </a:r>
            <a:r>
              <a:rPr lang="en-US" sz="2800" b="1" i="1" dirty="0"/>
              <a:t>power</a:t>
            </a:r>
            <a:r>
              <a:rPr lang="en-US" sz="2800" dirty="0"/>
              <a:t> and served the needs of the </a:t>
            </a:r>
            <a:r>
              <a:rPr lang="en-US" sz="2800" b="1" i="1" dirty="0"/>
              <a:t>rich</a:t>
            </a:r>
            <a:r>
              <a:rPr lang="en-US" sz="2800" dirty="0"/>
              <a:t> over those of average Americans.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073" y="2209800"/>
            <a:ext cx="5495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For example, the Bank of the United States had the ability to </a:t>
            </a:r>
            <a:r>
              <a:rPr lang="en-US" sz="2800" b="1" i="1" dirty="0"/>
              <a:t>limit</a:t>
            </a:r>
            <a:r>
              <a:rPr lang="en-US" sz="2800" dirty="0"/>
              <a:t> the amount of money </a:t>
            </a:r>
            <a:r>
              <a:rPr lang="en-US" sz="2800" b="1" i="1" dirty="0"/>
              <a:t>state banks </a:t>
            </a:r>
            <a:r>
              <a:rPr lang="en-US" sz="2800" dirty="0"/>
              <a:t>were allowed to </a:t>
            </a:r>
            <a:r>
              <a:rPr lang="en-US" sz="2800" b="1" i="1" dirty="0"/>
              <a:t>lend</a:t>
            </a:r>
            <a:r>
              <a:rPr lang="en-US" sz="2800" dirty="0"/>
              <a:t> to small business owners such as farmers and merchants.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8619" y="4905453"/>
            <a:ext cx="5484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Jackson felt particular anger towards the bank’s president, </a:t>
            </a:r>
            <a:r>
              <a:rPr lang="en-US" sz="2800" b="1" i="1" dirty="0"/>
              <a:t>Nicolas Biddle</a:t>
            </a:r>
            <a:r>
              <a:rPr lang="en-US" sz="28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09" y="1804408"/>
            <a:ext cx="3657600" cy="50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905000" y="6248400"/>
            <a:ext cx="5029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05000" y="5791200"/>
            <a:ext cx="21336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3" y="0"/>
            <a:ext cx="85782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36" y="0"/>
            <a:ext cx="1404518" cy="2743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V="1">
            <a:off x="4093723" y="5334000"/>
            <a:ext cx="4004554" cy="1524000"/>
          </a:xfrm>
          <a:prstGeom prst="wedgeEllipseCallout">
            <a:avLst>
              <a:gd name="adj1" fmla="val 12647"/>
              <a:gd name="adj2" fmla="val 370379"/>
            </a:avLst>
          </a:prstGeom>
          <a:solidFill>
            <a:srgbClr val="CC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2362" y="5680502"/>
            <a:ext cx="401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Welcome, ladies and gentlemen, to THE BANK WAR!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3723" y="5518919"/>
            <a:ext cx="40110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In the corner to my right, coming in with a combined total of 500 pounds, are…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6435" y="5819000"/>
            <a:ext cx="294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Clay…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-7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       Clay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074" y="5819000"/>
            <a:ext cx="294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Webster…</a:t>
            </a:r>
          </a:p>
        </p:txBody>
      </p:sp>
      <p:sp>
        <p:nvSpPr>
          <p:cNvPr id="14" name="TextBox 13"/>
          <p:cNvSpPr txBox="1"/>
          <p:nvPr/>
        </p:nvSpPr>
        <p:spPr>
          <a:xfrm rot="1236654">
            <a:off x="1674816" y="277186"/>
            <a:ext cx="14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 Webster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074" y="5603557"/>
            <a:ext cx="294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Nicholas Biddle!</a:t>
            </a:r>
          </a:p>
        </p:txBody>
      </p:sp>
      <p:sp>
        <p:nvSpPr>
          <p:cNvPr id="16" name="TextBox 15"/>
          <p:cNvSpPr txBox="1"/>
          <p:nvPr/>
        </p:nvSpPr>
        <p:spPr>
          <a:xfrm rot="3300968">
            <a:off x="4271265" y="2193315"/>
            <a:ext cx="98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Nicholas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Biddle</a:t>
            </a:r>
          </a:p>
        </p:txBody>
      </p:sp>
    </p:spTree>
    <p:extLst>
      <p:ext uri="{BB962C8B-B14F-4D97-AF65-F5344CB8AC3E}">
        <p14:creationId xmlns:p14="http://schemas.microsoft.com/office/powerpoint/2010/main" val="27824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3" y="0"/>
            <a:ext cx="85782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36" y="0"/>
            <a:ext cx="1404518" cy="2743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V="1">
            <a:off x="4093723" y="5334000"/>
            <a:ext cx="4004554" cy="1524000"/>
          </a:xfrm>
          <a:prstGeom prst="wedgeEllipseCallout">
            <a:avLst>
              <a:gd name="adj1" fmla="val 12647"/>
              <a:gd name="adj2" fmla="val 370379"/>
            </a:avLst>
          </a:prstGeom>
          <a:solidFill>
            <a:srgbClr val="CC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2941" y="5562600"/>
            <a:ext cx="40110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And, in the corner to my left, the man known as “Sharp Knife” to the Creeks…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-7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       Clay</a:t>
            </a:r>
          </a:p>
        </p:txBody>
      </p:sp>
      <p:sp>
        <p:nvSpPr>
          <p:cNvPr id="14" name="TextBox 13"/>
          <p:cNvSpPr txBox="1"/>
          <p:nvPr/>
        </p:nvSpPr>
        <p:spPr>
          <a:xfrm rot="1236654">
            <a:off x="1674816" y="277186"/>
            <a:ext cx="14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 Webster</a:t>
            </a:r>
          </a:p>
        </p:txBody>
      </p:sp>
      <p:sp>
        <p:nvSpPr>
          <p:cNvPr id="16" name="TextBox 15"/>
          <p:cNvSpPr txBox="1"/>
          <p:nvPr/>
        </p:nvSpPr>
        <p:spPr>
          <a:xfrm rot="3300968">
            <a:off x="4271265" y="2193315"/>
            <a:ext cx="98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Nicholas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Biddle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2941" y="5578126"/>
            <a:ext cx="401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“Old Hickory” to his admirers…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7317" y="5544320"/>
            <a:ext cx="401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“King Andrew” to his detractors.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6164" y="5608904"/>
            <a:ext cx="4079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Coming in at a lean, mean 155 pounds, may I introduce to you…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7201" y="5770485"/>
            <a:ext cx="419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pride of the common man…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7113" y="5608904"/>
            <a:ext cx="419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man who inspired the Democratic donkey…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7201" y="5785874"/>
            <a:ext cx="419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man who…</a:t>
            </a:r>
          </a:p>
        </p:txBody>
      </p:sp>
      <p:sp>
        <p:nvSpPr>
          <p:cNvPr id="2" name="Rounded Rectangular Callout 1"/>
          <p:cNvSpPr/>
          <p:nvPr/>
        </p:nvSpPr>
        <p:spPr>
          <a:xfrm rot="10800000">
            <a:off x="7924800" y="2095500"/>
            <a:ext cx="2591341" cy="1295400"/>
          </a:xfrm>
          <a:prstGeom prst="wedgeRoundRectCallout">
            <a:avLst>
              <a:gd name="adj1" fmla="val 39251"/>
              <a:gd name="adj2" fmla="val 13308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24800" y="2166119"/>
            <a:ext cx="259134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HEY! Introduce me already or I’ll fight you, too!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4798" y="5608904"/>
            <a:ext cx="401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No, that’s okay. Introducing President Andrew Jackson!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39201" y="1569"/>
            <a:ext cx="14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Andrew Jackson</a:t>
            </a:r>
          </a:p>
        </p:txBody>
      </p:sp>
    </p:spTree>
    <p:extLst>
      <p:ext uri="{BB962C8B-B14F-4D97-AF65-F5344CB8AC3E}">
        <p14:creationId xmlns:p14="http://schemas.microsoft.com/office/powerpoint/2010/main" val="24723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2" grpId="1" animBg="1"/>
      <p:bldP spid="25" grpId="0"/>
      <p:bldP spid="25" grpId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Henry </a:t>
            </a:r>
            <a:r>
              <a:rPr lang="en-US" sz="2800" b="1" i="1" dirty="0"/>
              <a:t>Clay</a:t>
            </a:r>
            <a:r>
              <a:rPr lang="en-US" sz="2800" dirty="0"/>
              <a:t> and Daniel </a:t>
            </a:r>
            <a:r>
              <a:rPr lang="en-US" sz="2800" b="1" i="1" dirty="0"/>
              <a:t>Webster</a:t>
            </a:r>
            <a:r>
              <a:rPr lang="en-US" sz="2800" dirty="0"/>
              <a:t>, political enemies of Jackson, devised a plan to exploit Jackson’s hatred of the Bank of the United States to help </a:t>
            </a:r>
            <a:r>
              <a:rPr lang="en-US" sz="2800" b="1" i="1" dirty="0"/>
              <a:t>weaken</a:t>
            </a:r>
            <a:r>
              <a:rPr lang="en-US" sz="2800" dirty="0"/>
              <a:t> him before the </a:t>
            </a:r>
            <a:r>
              <a:rPr lang="en-US" sz="2800" b="1" i="1" dirty="0"/>
              <a:t>1832</a:t>
            </a:r>
            <a:r>
              <a:rPr lang="en-US" sz="2800" dirty="0"/>
              <a:t> presidential election.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3" y="3581118"/>
            <a:ext cx="197376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0956"/>
            <a:ext cx="231354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96338"/>
            <a:ext cx="2189988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1" y="6339538"/>
            <a:ext cx="219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Clay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32431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Webster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531434" y="1828800"/>
            <a:ext cx="7162800" cy="1905000"/>
          </a:xfrm>
          <a:prstGeom prst="wedgeEllipseCallout">
            <a:avLst>
              <a:gd name="adj1" fmla="val -25392"/>
              <a:gd name="adj2" fmla="val 94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Hey, Daniel, I’ve got a plan that’s certain to hurt Jackson in 1832 and finally bring the Whig party into power!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019800" y="3124200"/>
            <a:ext cx="2438400" cy="1676400"/>
          </a:xfrm>
          <a:prstGeom prst="wedgeEllipseCallout">
            <a:avLst>
              <a:gd name="adj1" fmla="val -53409"/>
              <a:gd name="adj2" fmla="val 89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Okay, what have you got?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552215" y="1847273"/>
            <a:ext cx="7162800" cy="1905000"/>
          </a:xfrm>
          <a:prstGeom prst="wedgeEllipseCallout">
            <a:avLst>
              <a:gd name="adj1" fmla="val -25392"/>
              <a:gd name="adj2" fmla="val 94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Well, first we need to get the president of the Bank of the United States, Nicholas Biddle in here. He’ll help us. He and Jackson hate each other!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6436" y="63372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Nicholas Biddle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620000" y="1721843"/>
            <a:ext cx="4384028" cy="2354712"/>
          </a:xfrm>
          <a:prstGeom prst="wedgeEllipseCallout">
            <a:avLst>
              <a:gd name="adj1" fmla="val 15085"/>
              <a:gd name="adj2" fmla="val 78756"/>
            </a:avLst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00"/>
                </a:solidFill>
              </a:rPr>
              <a:t>Hello, gentlemen. I came as quickly as I could!</a:t>
            </a:r>
          </a:p>
        </p:txBody>
      </p:sp>
    </p:spTree>
    <p:extLst>
      <p:ext uri="{BB962C8B-B14F-4D97-AF65-F5344CB8AC3E}">
        <p14:creationId xmlns:p14="http://schemas.microsoft.com/office/powerpoint/2010/main" val="8609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331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Clay and Webster convinced Nicholas </a:t>
            </a:r>
            <a:r>
              <a:rPr lang="en-US" sz="2800" b="1" i="1" dirty="0"/>
              <a:t>Biddle</a:t>
            </a:r>
            <a:r>
              <a:rPr lang="en-US" sz="2800" dirty="0"/>
              <a:t> to submit his application to renew the </a:t>
            </a:r>
            <a:r>
              <a:rPr lang="en-US" sz="2800" b="1" i="1" dirty="0"/>
              <a:t>charter</a:t>
            </a:r>
            <a:r>
              <a:rPr lang="en-US" sz="2800" dirty="0"/>
              <a:t> for the Bank of the United States earlier than required.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3" y="3581118"/>
            <a:ext cx="197376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0956"/>
            <a:ext cx="231354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96338"/>
            <a:ext cx="2189988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1" y="6339538"/>
            <a:ext cx="219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Clay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32431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Webster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019800" y="3733800"/>
            <a:ext cx="2438400" cy="831121"/>
          </a:xfrm>
          <a:prstGeom prst="wedgeEllipseCallout">
            <a:avLst>
              <a:gd name="adj1" fmla="val -56818"/>
              <a:gd name="adj2" fmla="val 958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What would that prove?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536731" y="1828800"/>
            <a:ext cx="7162800" cy="1905000"/>
          </a:xfrm>
          <a:prstGeom prst="wedgeEllipseCallout">
            <a:avLst>
              <a:gd name="adj1" fmla="val -25392"/>
              <a:gd name="adj2" fmla="val 94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Yes, thank you for coming. Mr. Biddle, I would like you to submit an application to renew the charter for the Bank of the United States.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6436" y="63372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Nicholas Biddle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709184" y="2216117"/>
            <a:ext cx="3891214" cy="1676399"/>
          </a:xfrm>
          <a:prstGeom prst="wedgeEllipseCallout">
            <a:avLst>
              <a:gd name="adj1" fmla="val 15085"/>
              <a:gd name="adj2" fmla="val 78756"/>
            </a:avLst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00"/>
                </a:solidFill>
              </a:rPr>
              <a:t>Yeah, the current charter isn’t even set to expire soon!</a:t>
            </a:r>
          </a:p>
        </p:txBody>
      </p:sp>
    </p:spTree>
    <p:extLst>
      <p:ext uri="{BB962C8B-B14F-4D97-AF65-F5344CB8AC3E}">
        <p14:creationId xmlns:p14="http://schemas.microsoft.com/office/powerpoint/2010/main" val="4269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3" y="3581118"/>
            <a:ext cx="197376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0956"/>
            <a:ext cx="231354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96338"/>
            <a:ext cx="2189988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1" y="6339538"/>
            <a:ext cx="219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Clay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32431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Webster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6436" y="63372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Nicholas Biddle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019800" y="3124200"/>
            <a:ext cx="2895600" cy="1219200"/>
          </a:xfrm>
          <a:prstGeom prst="wedgeEllipseCallout">
            <a:avLst>
              <a:gd name="adj1" fmla="val -53409"/>
              <a:gd name="adj2" fmla="val 89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I’m sure that’s exactly what he’ll do.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552215" y="1847273"/>
            <a:ext cx="7162800" cy="1905000"/>
          </a:xfrm>
          <a:prstGeom prst="wedgeEllipseCallout">
            <a:avLst>
              <a:gd name="adj1" fmla="val -25392"/>
              <a:gd name="adj2" fmla="val 94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Don’t be so short sighted! What do you think Jackson will do when you apply to renew the charter?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753924" y="1713132"/>
            <a:ext cx="3891214" cy="1676399"/>
          </a:xfrm>
          <a:prstGeom prst="wedgeEllipseCallout">
            <a:avLst>
              <a:gd name="adj1" fmla="val 15085"/>
              <a:gd name="adj2" fmla="val 78756"/>
            </a:avLst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00"/>
                </a:solidFill>
              </a:rPr>
              <a:t>I don’t know. Veto it?</a:t>
            </a:r>
          </a:p>
        </p:txBody>
      </p:sp>
    </p:spTree>
    <p:extLst>
      <p:ext uri="{BB962C8B-B14F-4D97-AF65-F5344CB8AC3E}">
        <p14:creationId xmlns:p14="http://schemas.microsoft.com/office/powerpoint/2010/main" val="10056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53" y="3581118"/>
            <a:ext cx="197376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0956"/>
            <a:ext cx="231354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96338"/>
            <a:ext cx="2189988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1" y="6339538"/>
            <a:ext cx="219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Henry Clay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32431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Daniel Webster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6436" y="63372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Nicholas Biddle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019800" y="3124200"/>
            <a:ext cx="2895600" cy="1219200"/>
          </a:xfrm>
          <a:prstGeom prst="wedgeEllipseCallout">
            <a:avLst>
              <a:gd name="adj1" fmla="val -53409"/>
              <a:gd name="adj2" fmla="val 89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By golly, I think it’ll work!!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552215" y="1447801"/>
            <a:ext cx="7162800" cy="2304473"/>
          </a:xfrm>
          <a:prstGeom prst="wedgeEllipseCallout">
            <a:avLst>
              <a:gd name="adj1" fmla="val -25779"/>
              <a:gd name="adj2" fmla="val 86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Precisely! The American people will be furious with him. He’ll never win reelection in 1832! (By the way, did I mention that I’m going to run for president in 1832?)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753924" y="1713132"/>
            <a:ext cx="3891214" cy="1676399"/>
          </a:xfrm>
          <a:prstGeom prst="wedgeEllipseCallout">
            <a:avLst>
              <a:gd name="adj1" fmla="val 15085"/>
              <a:gd name="adj2" fmla="val 78756"/>
            </a:avLst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00"/>
                </a:solidFill>
              </a:rPr>
              <a:t>Brilliant!!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60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Clay, Webster and Biddle predicted that Jackson would </a:t>
            </a:r>
            <a:r>
              <a:rPr lang="en-US" sz="2800" b="1" i="1" dirty="0"/>
              <a:t>veto </a:t>
            </a:r>
            <a:r>
              <a:rPr lang="en-US" sz="2800" dirty="0"/>
              <a:t>the charter application, </a:t>
            </a:r>
            <a:r>
              <a:rPr lang="en-US" sz="2800" b="1" i="1" dirty="0"/>
              <a:t>angering</a:t>
            </a:r>
            <a:r>
              <a:rPr lang="en-US" sz="2800" dirty="0"/>
              <a:t> so many Americans that he would eventually </a:t>
            </a:r>
            <a:r>
              <a:rPr lang="en-US" sz="2800" b="1" i="1" dirty="0"/>
              <a:t>lose</a:t>
            </a:r>
            <a:r>
              <a:rPr lang="en-US" sz="2800" dirty="0"/>
              <a:t> his bid for reelection in 1832.</a:t>
            </a:r>
          </a:p>
        </p:txBody>
      </p:sp>
    </p:spTree>
    <p:extLst>
      <p:ext uri="{BB962C8B-B14F-4D97-AF65-F5344CB8AC3E}">
        <p14:creationId xmlns:p14="http://schemas.microsoft.com/office/powerpoint/2010/main" val="35782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Vanlue, Coleen K.</dc:creator>
  <cp:lastModifiedBy>Vanlue, Coleen K.</cp:lastModifiedBy>
  <cp:revision>1</cp:revision>
  <dcterms:created xsi:type="dcterms:W3CDTF">2019-10-31T12:04:10Z</dcterms:created>
  <dcterms:modified xsi:type="dcterms:W3CDTF">2019-10-31T12:05:01Z</dcterms:modified>
</cp:coreProperties>
</file>