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7" r:id="rId3"/>
    <p:sldId id="267" r:id="rId4"/>
    <p:sldId id="258" r:id="rId5"/>
    <p:sldId id="266" r:id="rId6"/>
    <p:sldId id="259" r:id="rId7"/>
    <p:sldId id="268" r:id="rId8"/>
    <p:sldId id="260" r:id="rId9"/>
    <p:sldId id="269" r:id="rId10"/>
    <p:sldId id="261" r:id="rId11"/>
    <p:sldId id="270" r:id="rId12"/>
    <p:sldId id="262" r:id="rId13"/>
    <p:sldId id="271" r:id="rId14"/>
    <p:sldId id="263" r:id="rId15"/>
    <p:sldId id="274" r:id="rId16"/>
    <p:sldId id="272" r:id="rId17"/>
    <p:sldId id="264" r:id="rId18"/>
    <p:sldId id="265"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showGuides="1">
      <p:cViewPr varScale="1">
        <p:scale>
          <a:sx n="73" d="100"/>
          <a:sy n="73" d="100"/>
        </p:scale>
        <p:origin x="4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524000" y="1041400"/>
            <a:ext cx="9144000" cy="2387600"/>
          </a:xfrm>
        </p:spPr>
        <p:txBody>
          <a:bodyPr anchor="b"/>
          <a:lstStyle>
            <a:lvl1pPr algn="l">
              <a:defRPr sz="6000">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24832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17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44623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246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123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18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t>‹#›</a:t>
            </a:fld>
            <a:endParaRPr lang="en-US" dirty="0"/>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10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2D6987-FB6D-4DB8-81B8-AD0F35E3BB5F}"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8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2D6987-FB6D-4DB8-81B8-AD0F35E3BB5F}" type="slidenum">
              <a:rPr lang="en-US" smtClean="0"/>
              <a:t>‹#›</a:t>
            </a:fld>
            <a:endParaRPr lang="en-US" dirty="0"/>
          </a:p>
        </p:txBody>
      </p:sp>
    </p:spTree>
    <p:extLst>
      <p:ext uri="{BB962C8B-B14F-4D97-AF65-F5344CB8AC3E}">
        <p14:creationId xmlns:p14="http://schemas.microsoft.com/office/powerpoint/2010/main" val="24976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9436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t>01/08/2019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5222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5E195-C89C-4871-8AE9-903FDB8B6D9D}" type="datetimeFigureOut">
              <a:rPr lang="en-US" smtClean="0"/>
              <a:t>01/08/2019</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D6987-FB6D-4DB8-81B8-AD0F35E3BB5F}" type="slidenum">
              <a:rPr lang="en-US" smtClean="0"/>
              <a:t>‹#›</a:t>
            </a:fld>
            <a:endParaRPr lang="en-US" dirty="0"/>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GOz6TVlZHY" TargetMode="External"/><Relationship Id="rId2" Type="http://schemas.openxmlformats.org/officeDocument/2006/relationships/hyperlink" Target="http://dictionary.reference.com/browse/philanthropy?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ron" TargetMode="External"/><Relationship Id="rId2" Type="http://schemas.openxmlformats.org/officeDocument/2006/relationships/hyperlink" Target="http://en.wikipedia.org/wiki/Steelmaking" TargetMode="External"/><Relationship Id="rId1" Type="http://schemas.openxmlformats.org/officeDocument/2006/relationships/slideLayout" Target="../slideLayouts/slideLayout2.xml"/><Relationship Id="rId4" Type="http://schemas.openxmlformats.org/officeDocument/2006/relationships/hyperlink" Target="http://en.wikipedia.org/wiki/Oxid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nyc-architecture.com/GRP/GRP024.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Industrialization Notes</a:t>
            </a:r>
            <a:endParaRPr lang="en-US" dirty="0"/>
          </a:p>
        </p:txBody>
      </p:sp>
    </p:spTree>
    <p:extLst>
      <p:ext uri="{BB962C8B-B14F-4D97-AF65-F5344CB8AC3E}">
        <p14:creationId xmlns:p14="http://schemas.microsoft.com/office/powerpoint/2010/main" val="175613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6523" y="0"/>
            <a:ext cx="10200067" cy="6900673"/>
          </a:xfrm>
          <a:prstGeom prst="rect">
            <a:avLst/>
          </a:prstGeom>
        </p:spPr>
      </p:pic>
    </p:spTree>
    <p:extLst>
      <p:ext uri="{BB962C8B-B14F-4D97-AF65-F5344CB8AC3E}">
        <p14:creationId xmlns:p14="http://schemas.microsoft.com/office/powerpoint/2010/main" val="362660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3"/>
            <a:r>
              <a:rPr lang="en-US" sz="3200" dirty="0" smtClean="0"/>
              <a:t>Industrialists rush to exploit Pennsylvania’s oil reserves</a:t>
            </a:r>
          </a:p>
          <a:p>
            <a:pPr lvl="3"/>
            <a:endParaRPr lang="en-US" dirty="0"/>
          </a:p>
          <a:p>
            <a:pPr lvl="3"/>
            <a:endParaRPr lang="en-US" dirty="0" smtClean="0"/>
          </a:p>
          <a:p>
            <a:pPr lvl="3"/>
            <a:r>
              <a:rPr lang="en-US" sz="3200" dirty="0" smtClean="0"/>
              <a:t>Oil refining becomes big business when automobiles, locomotives, and turbines are replacing steam &amp; horse powered machines.</a:t>
            </a:r>
          </a:p>
        </p:txBody>
      </p:sp>
      <p:sp>
        <p:nvSpPr>
          <p:cNvPr id="13" name="Title 12"/>
          <p:cNvSpPr>
            <a:spLocks noGrp="1"/>
          </p:cNvSpPr>
          <p:nvPr>
            <p:ph type="title"/>
          </p:nvPr>
        </p:nvSpPr>
        <p:spPr>
          <a:xfrm>
            <a:off x="660400" y="339725"/>
            <a:ext cx="10515600" cy="1325563"/>
          </a:xfrm>
        </p:spPr>
        <p:txBody>
          <a:bodyPr/>
          <a:lstStyle/>
          <a:p>
            <a:r>
              <a:rPr lang="en-US" dirty="0" smtClean="0"/>
              <a:t>Slide E – Oil</a:t>
            </a:r>
            <a:endParaRPr lang="en-US" dirty="0"/>
          </a:p>
        </p:txBody>
      </p:sp>
    </p:spTree>
    <p:extLst>
      <p:ext uri="{BB962C8B-B14F-4D97-AF65-F5344CB8AC3E}">
        <p14:creationId xmlns:p14="http://schemas.microsoft.com/office/powerpoint/2010/main" val="199180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1217" y="242742"/>
            <a:ext cx="9383309" cy="6286847"/>
          </a:xfrm>
          <a:prstGeom prst="rect">
            <a:avLst/>
          </a:prstGeom>
        </p:spPr>
      </p:pic>
    </p:spTree>
    <p:extLst>
      <p:ext uri="{BB962C8B-B14F-4D97-AF65-F5344CB8AC3E}">
        <p14:creationId xmlns:p14="http://schemas.microsoft.com/office/powerpoint/2010/main" val="212782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Rockefeller starts taking over oil business by buying up refineries (he knows the oil is useless until it is refined)</a:t>
            </a:r>
          </a:p>
          <a:p>
            <a:pPr lvl="1"/>
            <a:r>
              <a:rPr lang="en-US" dirty="0" smtClean="0"/>
              <a:t>Uses ruthless methods to eliminate competition…lowers his prices to woo competitor’s customers away, competitor goes out of business, then he raises prices</a:t>
            </a:r>
          </a:p>
          <a:p>
            <a:pPr lvl="1"/>
            <a:r>
              <a:rPr lang="en-US" dirty="0" smtClean="0"/>
              <a:t>Eventually Standard Oil  has a virtual monopoly of the oil industry</a:t>
            </a:r>
            <a:endParaRPr lang="en-US" dirty="0"/>
          </a:p>
          <a:p>
            <a:pPr marL="457200" lvl="1" indent="0">
              <a:buNone/>
            </a:pPr>
            <a:endParaRPr lang="en-US" dirty="0" smtClean="0"/>
          </a:p>
          <a:p>
            <a:pPr marL="457200" lvl="1" indent="0">
              <a:buNone/>
            </a:pPr>
            <a:r>
              <a:rPr lang="en-US" dirty="0" smtClean="0"/>
              <a:t>Monopoly – no competition</a:t>
            </a:r>
          </a:p>
          <a:p>
            <a:pPr lvl="3"/>
            <a:endParaRPr lang="en-US" dirty="0" smtClean="0"/>
          </a:p>
        </p:txBody>
      </p:sp>
      <p:sp>
        <p:nvSpPr>
          <p:cNvPr id="13" name="Title 12"/>
          <p:cNvSpPr>
            <a:spLocks noGrp="1"/>
          </p:cNvSpPr>
          <p:nvPr>
            <p:ph type="title"/>
          </p:nvPr>
        </p:nvSpPr>
        <p:spPr>
          <a:xfrm>
            <a:off x="660400" y="339725"/>
            <a:ext cx="10515600" cy="1325563"/>
          </a:xfrm>
        </p:spPr>
        <p:txBody>
          <a:bodyPr>
            <a:normAutofit/>
          </a:bodyPr>
          <a:lstStyle/>
          <a:p>
            <a:r>
              <a:rPr lang="en-US" sz="3600" dirty="0" smtClean="0"/>
              <a:t>Slide F – John D. Rockefeller – Standard Oil</a:t>
            </a:r>
            <a:endParaRPr lang="en-US" sz="3600" dirty="0"/>
          </a:p>
        </p:txBody>
      </p:sp>
    </p:spTree>
    <p:extLst>
      <p:ext uri="{BB962C8B-B14F-4D97-AF65-F5344CB8AC3E}">
        <p14:creationId xmlns:p14="http://schemas.microsoft.com/office/powerpoint/2010/main" val="419448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hillyhistory.org/PhotoArchive/MediaStream.ashx?SC=2&amp;ImageId=4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25" y="-787214"/>
            <a:ext cx="10142102" cy="733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1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222.photobucket.com/albums/dd138/eeberry/vanderbi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446" y="0"/>
            <a:ext cx="5525036" cy="727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8200" y="1422400"/>
            <a:ext cx="10515600" cy="5435600"/>
          </a:xfrm>
        </p:spPr>
        <p:txBody>
          <a:bodyPr/>
          <a:lstStyle/>
          <a:p>
            <a:pPr lvl="3"/>
            <a:r>
              <a:rPr lang="en-US" sz="3200" dirty="0" smtClean="0"/>
              <a:t>Transportation is the key to industrialization</a:t>
            </a:r>
          </a:p>
          <a:p>
            <a:pPr lvl="3"/>
            <a:r>
              <a:rPr lang="en-US" sz="3200" dirty="0" smtClean="0"/>
              <a:t>After the Civil War. Most track is still in the East…most not connected</a:t>
            </a:r>
          </a:p>
          <a:p>
            <a:pPr lvl="3"/>
            <a:r>
              <a:rPr lang="en-US" sz="3200" dirty="0" smtClean="0"/>
              <a:t>Vanderbilt begins to expand and connect rail network by buying up lines between NY &amp; Chicago</a:t>
            </a:r>
          </a:p>
          <a:p>
            <a:pPr lvl="3"/>
            <a:r>
              <a:rPr lang="en-US" sz="3200" dirty="0" smtClean="0"/>
              <a:t>Consolidating lines leads to faster &amp; inexpensive shipping</a:t>
            </a:r>
          </a:p>
          <a:p>
            <a:pPr lvl="3"/>
            <a:endParaRPr lang="en-US" sz="3200" dirty="0" smtClean="0"/>
          </a:p>
          <a:p>
            <a:pPr lvl="3"/>
            <a:endParaRPr lang="en-US" dirty="0"/>
          </a:p>
          <a:p>
            <a:pPr lvl="3"/>
            <a:endParaRPr lang="en-US" dirty="0" smtClean="0"/>
          </a:p>
          <a:p>
            <a:pPr lvl="3"/>
            <a:endParaRPr lang="en-US" sz="3200" dirty="0" smtClean="0"/>
          </a:p>
        </p:txBody>
      </p:sp>
      <p:sp>
        <p:nvSpPr>
          <p:cNvPr id="13" name="Title 12"/>
          <p:cNvSpPr>
            <a:spLocks noGrp="1"/>
          </p:cNvSpPr>
          <p:nvPr>
            <p:ph type="title"/>
          </p:nvPr>
        </p:nvSpPr>
        <p:spPr>
          <a:xfrm>
            <a:off x="660400" y="339725"/>
            <a:ext cx="10515600" cy="1325563"/>
          </a:xfrm>
        </p:spPr>
        <p:txBody>
          <a:bodyPr/>
          <a:lstStyle/>
          <a:p>
            <a:r>
              <a:rPr lang="en-US" dirty="0" smtClean="0"/>
              <a:t>Slides G &amp; H– Railroads &amp; Vanderbilt</a:t>
            </a:r>
            <a:endParaRPr lang="en-US" dirty="0"/>
          </a:p>
        </p:txBody>
      </p:sp>
    </p:spTree>
    <p:extLst>
      <p:ext uri="{BB962C8B-B14F-4D97-AF65-F5344CB8AC3E}">
        <p14:creationId xmlns:p14="http://schemas.microsoft.com/office/powerpoint/2010/main" val="268767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2"/>
            <a:r>
              <a:rPr lang="en-US" dirty="0" smtClean="0"/>
              <a:t>Did men like Carnegie, Rockefeller &amp; Vanderbilt cause more harm than good?  Some claim they ruthlessly drove small companies out of business, exploited their workers, cut corners on quality, and “bought off” government officials.  Moreover, it is argued that the big monopolies they created overcharged for goods because of lack of competition, and that they polluted the environment and wasted natural resources.</a:t>
            </a:r>
          </a:p>
          <a:p>
            <a:pPr lvl="2"/>
            <a:endParaRPr lang="en-US" dirty="0"/>
          </a:p>
          <a:p>
            <a:pPr lvl="2"/>
            <a:r>
              <a:rPr lang="en-US" dirty="0" smtClean="0"/>
              <a:t>Others </a:t>
            </a:r>
            <a:r>
              <a:rPr lang="en-US" dirty="0" smtClean="0"/>
              <a:t>argue industrialization could not have occurred without men willing to gamble, as Carnegie, Rockefeller, and Vanderbilt did.  They are praised for their </a:t>
            </a:r>
            <a:r>
              <a:rPr lang="en-US" dirty="0" smtClean="0">
                <a:hlinkClick r:id="rId2"/>
              </a:rPr>
              <a:t>philanthropy</a:t>
            </a:r>
            <a:r>
              <a:rPr lang="en-US" dirty="0" smtClean="0"/>
              <a:t>.  And, many argue, the big corporations such as Standard Oil and Carnegie Steel invented or perfected many technologies </a:t>
            </a:r>
            <a:r>
              <a:rPr lang="en-US" smtClean="0"/>
              <a:t>that </a:t>
            </a:r>
            <a:r>
              <a:rPr lang="en-US" smtClean="0"/>
              <a:t>inevitably </a:t>
            </a:r>
            <a:r>
              <a:rPr lang="en-US" dirty="0" smtClean="0"/>
              <a:t>lowered the cost of products and improved the quality of life for millions of Americans</a:t>
            </a:r>
          </a:p>
          <a:p>
            <a:pPr lvl="2"/>
            <a:r>
              <a:rPr lang="en-US" dirty="0" smtClean="0">
                <a:hlinkClick r:id="rId3"/>
              </a:rPr>
              <a:t>Was anyone involved in Florida?</a:t>
            </a:r>
            <a:endParaRPr lang="en-US" dirty="0" smtClean="0"/>
          </a:p>
        </p:txBody>
      </p:sp>
      <p:sp>
        <p:nvSpPr>
          <p:cNvPr id="2" name="Title 1"/>
          <p:cNvSpPr>
            <a:spLocks noGrp="1"/>
          </p:cNvSpPr>
          <p:nvPr>
            <p:ph type="title"/>
          </p:nvPr>
        </p:nvSpPr>
        <p:spPr/>
        <p:txBody>
          <a:bodyPr/>
          <a:lstStyle/>
          <a:p>
            <a:r>
              <a:rPr lang="en-US" dirty="0" smtClean="0"/>
              <a:t>Thoughts…</a:t>
            </a:r>
            <a:endParaRPr lang="en-US" dirty="0"/>
          </a:p>
        </p:txBody>
      </p:sp>
    </p:spTree>
    <p:extLst>
      <p:ext uri="{BB962C8B-B14F-4D97-AF65-F5344CB8AC3E}">
        <p14:creationId xmlns:p14="http://schemas.microsoft.com/office/powerpoint/2010/main" val="297072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3" y="-1"/>
            <a:ext cx="10907486" cy="6364306"/>
          </a:xfrm>
          <a:prstGeom prst="rect">
            <a:avLst/>
          </a:prstGeom>
        </p:spPr>
        <p:txBody>
          <a:bodyPr wrap="square">
            <a:spAutoFit/>
          </a:bodyPr>
          <a:lstStyle/>
          <a:p>
            <a:pPr>
              <a:lnSpc>
                <a:spcPct val="107000"/>
              </a:lnSpc>
              <a:spcAft>
                <a:spcPts val="800"/>
              </a:spcAft>
            </a:pPr>
            <a:r>
              <a:rPr lang="en-US" sz="2000" u="sng" dirty="0">
                <a:latin typeface="Calibri" panose="020F0502020204030204" pitchFamily="34" charset="0"/>
                <a:ea typeface="Calibri" panose="020F0502020204030204" pitchFamily="34" charset="0"/>
                <a:cs typeface="Times New Roman" panose="02020603050405020304" pitchFamily="18" charset="0"/>
              </a:rPr>
              <a:t>US History Industrialization writing </a:t>
            </a:r>
            <a:r>
              <a:rPr lang="en-US" sz="2000" u="sng" dirty="0" smtClean="0">
                <a:latin typeface="Calibri" panose="020F0502020204030204" pitchFamily="34" charset="0"/>
                <a:ea typeface="Calibri" panose="020F0502020204030204" pitchFamily="34" charset="0"/>
                <a:cs typeface="Times New Roman" panose="02020603050405020304" pitchFamily="18" charset="0"/>
              </a:rPr>
              <a:t>assignment</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Answer the following </a:t>
            </a:r>
            <a:r>
              <a:rPr lang="en-US" sz="2800" dirty="0">
                <a:latin typeface="Calibri" panose="020F0502020204030204" pitchFamily="34" charset="0"/>
                <a:ea typeface="Calibri" panose="020F0502020204030204" pitchFamily="34" charset="0"/>
                <a:cs typeface="Times New Roman" panose="02020603050405020304" pitchFamily="18" charset="0"/>
              </a:rPr>
              <a:t>in a one page essay:</a:t>
            </a:r>
          </a:p>
          <a:p>
            <a:pPr>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Were these leaders of American business “Captains of Industry” or “Robber Barons?”  Select </a:t>
            </a:r>
            <a:r>
              <a:rPr lang="en-US" sz="2800" u="sng" dirty="0">
                <a:latin typeface="Calibri" panose="020F0502020204030204" pitchFamily="34" charset="0"/>
                <a:ea typeface="Calibri" panose="020F0502020204030204" pitchFamily="34" charset="0"/>
                <a:cs typeface="Times New Roman" panose="02020603050405020304" pitchFamily="18" charset="0"/>
              </a:rPr>
              <a:t>one </a:t>
            </a:r>
            <a:r>
              <a:rPr lang="en-US" sz="2800" dirty="0">
                <a:latin typeface="Calibri" panose="020F0502020204030204" pitchFamily="34" charset="0"/>
                <a:ea typeface="Calibri" panose="020F0502020204030204" pitchFamily="34" charset="0"/>
                <a:cs typeface="Times New Roman" panose="02020603050405020304" pitchFamily="18" charset="0"/>
              </a:rPr>
              <a:t>of the following entrepreneurs: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J.P. Morgan</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John D. Rockefeller</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Andrew Carnegie</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Henry Flagler</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Cornelius Vanderbilt</a:t>
            </a:r>
          </a:p>
          <a:p>
            <a:pPr>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Use </a:t>
            </a:r>
            <a:r>
              <a:rPr lang="en-US" sz="2800" dirty="0">
                <a:latin typeface="Calibri" panose="020F0502020204030204" pitchFamily="34" charset="0"/>
                <a:ea typeface="Calibri" panose="020F0502020204030204" pitchFamily="34" charset="0"/>
                <a:cs typeface="Times New Roman" panose="02020603050405020304" pitchFamily="18" charset="0"/>
              </a:rPr>
              <a:t>your book, your notes and the internet to conduct research in order to answer the question.  Whatever answer you choose or topic you develop, it must be supported by evidence (examples that prove your point.)</a:t>
            </a:r>
          </a:p>
        </p:txBody>
      </p:sp>
    </p:spTree>
    <p:extLst>
      <p:ext uri="{BB962C8B-B14F-4D97-AF65-F5344CB8AC3E}">
        <p14:creationId xmlns:p14="http://schemas.microsoft.com/office/powerpoint/2010/main" val="189966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hman.cuny.edu/faculty/swebster/courses/webImages/brooklyn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66" y="0"/>
            <a:ext cx="10225825" cy="692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3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Longest suspension bridge in the world in 1883</a:t>
            </a:r>
          </a:p>
          <a:p>
            <a:pPr lvl="1"/>
            <a:r>
              <a:rPr lang="en-US" dirty="0" smtClean="0"/>
              <a:t>Symbol of America’s transition to an industrial nation</a:t>
            </a:r>
          </a:p>
          <a:p>
            <a:pPr lvl="2"/>
            <a:r>
              <a:rPr lang="en-US" dirty="0" smtClean="0"/>
              <a:t>Manufacturing most common in Northeast &amp; Midwest, but starting to grow in South</a:t>
            </a:r>
          </a:p>
          <a:p>
            <a:pPr lvl="3"/>
            <a:r>
              <a:rPr lang="en-US" dirty="0" smtClean="0"/>
              <a:t>Impact of industry is uneven on people</a:t>
            </a:r>
          </a:p>
          <a:p>
            <a:pPr lvl="3"/>
            <a:endParaRPr lang="en-US" dirty="0" smtClean="0"/>
          </a:p>
        </p:txBody>
      </p:sp>
      <p:sp>
        <p:nvSpPr>
          <p:cNvPr id="13" name="Title 12"/>
          <p:cNvSpPr>
            <a:spLocks noGrp="1"/>
          </p:cNvSpPr>
          <p:nvPr>
            <p:ph type="title"/>
          </p:nvPr>
        </p:nvSpPr>
        <p:spPr>
          <a:xfrm>
            <a:off x="660400" y="339725"/>
            <a:ext cx="10515600" cy="1325563"/>
          </a:xfrm>
        </p:spPr>
        <p:txBody>
          <a:bodyPr/>
          <a:lstStyle/>
          <a:p>
            <a:r>
              <a:rPr lang="en-US" dirty="0" smtClean="0"/>
              <a:t>Slide A – Brooklyn Bridge</a:t>
            </a:r>
            <a:endParaRPr lang="en-US" dirty="0"/>
          </a:p>
        </p:txBody>
      </p:sp>
    </p:spTree>
    <p:extLst>
      <p:ext uri="{BB962C8B-B14F-4D97-AF65-F5344CB8AC3E}">
        <p14:creationId xmlns:p14="http://schemas.microsoft.com/office/powerpoint/2010/main" val="343241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278" y="193183"/>
            <a:ext cx="13858227" cy="7532834"/>
          </a:xfrm>
          <a:prstGeom prst="rect">
            <a:avLst/>
          </a:prstGeom>
        </p:spPr>
      </p:pic>
    </p:spTree>
    <p:extLst>
      <p:ext uri="{BB962C8B-B14F-4D97-AF65-F5344CB8AC3E}">
        <p14:creationId xmlns:p14="http://schemas.microsoft.com/office/powerpoint/2010/main" val="166823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1"/>
            <a:r>
              <a:rPr lang="en-US" dirty="0" smtClean="0"/>
              <a:t>Bessemer process  - large quantities of steel could be made cheaply &amp; quickly (</a:t>
            </a:r>
            <a:r>
              <a:rPr lang="en-US" dirty="0"/>
              <a:t>The key principle is </a:t>
            </a:r>
            <a:r>
              <a:rPr lang="en-US" dirty="0">
                <a:hlinkClick r:id="rId2" tooltip="Steelmaking"/>
              </a:rPr>
              <a:t>removal of impurities</a:t>
            </a:r>
            <a:r>
              <a:rPr lang="en-US" dirty="0"/>
              <a:t> from the </a:t>
            </a:r>
            <a:r>
              <a:rPr lang="en-US" dirty="0">
                <a:hlinkClick r:id="rId3" tooltip="Iron"/>
              </a:rPr>
              <a:t>iron</a:t>
            </a:r>
            <a:r>
              <a:rPr lang="en-US" dirty="0"/>
              <a:t> by </a:t>
            </a:r>
            <a:r>
              <a:rPr lang="en-US" dirty="0">
                <a:hlinkClick r:id="rId4" tooltip="Oxidation"/>
              </a:rPr>
              <a:t>oxidation</a:t>
            </a:r>
            <a:r>
              <a:rPr lang="en-US" dirty="0"/>
              <a:t> with air being blown through the molten iron. The oxidation also raises the temperature of the iron mass and keeps it molten</a:t>
            </a:r>
            <a:r>
              <a:rPr lang="en-US" dirty="0" smtClean="0"/>
              <a:t>.)</a:t>
            </a:r>
          </a:p>
          <a:p>
            <a:pPr lvl="2"/>
            <a:r>
              <a:rPr lang="en-US" dirty="0" smtClean="0"/>
              <a:t>Steel production increases from 2000 tons in 1867 to over 7 million tons on 1900</a:t>
            </a:r>
          </a:p>
          <a:p>
            <a:pPr lvl="3"/>
            <a:r>
              <a:rPr lang="en-US" dirty="0" smtClean="0"/>
              <a:t>Steel is stronger &amp; more durable than iron – more tech advances like train tracks, girders for skyscrapers, beams &amp; cables, etc.</a:t>
            </a:r>
          </a:p>
          <a:p>
            <a:pPr lvl="3"/>
            <a:endParaRPr lang="en-US" dirty="0" smtClean="0"/>
          </a:p>
          <a:p>
            <a:pPr lvl="3"/>
            <a:endParaRPr lang="en-US" dirty="0" smtClean="0"/>
          </a:p>
        </p:txBody>
      </p:sp>
      <p:sp>
        <p:nvSpPr>
          <p:cNvPr id="13" name="Title 12"/>
          <p:cNvSpPr>
            <a:spLocks noGrp="1"/>
          </p:cNvSpPr>
          <p:nvPr>
            <p:ph type="title"/>
          </p:nvPr>
        </p:nvSpPr>
        <p:spPr>
          <a:xfrm>
            <a:off x="660400" y="339725"/>
            <a:ext cx="10515600" cy="1325563"/>
          </a:xfrm>
        </p:spPr>
        <p:txBody>
          <a:bodyPr>
            <a:normAutofit fontScale="90000"/>
          </a:bodyPr>
          <a:lstStyle/>
          <a:p>
            <a:r>
              <a:rPr lang="en-US" dirty="0" smtClean="0"/>
              <a:t>Slide B – STEEL INDUSTRY</a:t>
            </a:r>
            <a:br>
              <a:rPr lang="en-US" dirty="0" smtClean="0"/>
            </a:br>
            <a:endParaRPr lang="en-US" dirty="0"/>
          </a:p>
        </p:txBody>
      </p:sp>
    </p:spTree>
    <p:extLst>
      <p:ext uri="{BB962C8B-B14F-4D97-AF65-F5344CB8AC3E}">
        <p14:creationId xmlns:p14="http://schemas.microsoft.com/office/powerpoint/2010/main" val="122338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www.thevintagenews.com/wp-content/uploads/2015/12/Flatiron-Building-Under-Construc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324" y="56523"/>
            <a:ext cx="5589431" cy="706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1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2"/>
            <a:r>
              <a:rPr lang="en-US" dirty="0" smtClean="0"/>
              <a:t>Only steel girders could support this…steel industry fuels construction industry</a:t>
            </a:r>
          </a:p>
          <a:p>
            <a:pPr lvl="2"/>
            <a:r>
              <a:rPr lang="en-US" dirty="0" smtClean="0"/>
              <a:t>CITIES GROWING QUICKLY – SPACE IS A COMMODITY – SO WHERE DO</a:t>
            </a:r>
          </a:p>
          <a:p>
            <a:pPr marL="914400" lvl="2" indent="0">
              <a:buNone/>
            </a:pPr>
            <a:r>
              <a:rPr lang="en-US" dirty="0" smtClean="0"/>
              <a:t> YOU BUILD?</a:t>
            </a:r>
          </a:p>
          <a:p>
            <a:pPr lvl="2"/>
            <a:endParaRPr lang="en-US" dirty="0"/>
          </a:p>
          <a:p>
            <a:pPr lvl="2"/>
            <a:endParaRPr lang="en-US" dirty="0" smtClean="0"/>
          </a:p>
          <a:p>
            <a:pPr marL="914400" lvl="2" indent="0">
              <a:buNone/>
            </a:pPr>
            <a:r>
              <a:rPr lang="en-US" dirty="0"/>
              <a:t>		</a:t>
            </a:r>
            <a:r>
              <a:rPr lang="en-US" dirty="0" smtClean="0"/>
              <a:t>	</a:t>
            </a:r>
            <a:r>
              <a:rPr lang="en-US" sz="8000" dirty="0" smtClean="0"/>
              <a:t>UP!</a:t>
            </a:r>
          </a:p>
          <a:p>
            <a:pPr lvl="3"/>
            <a:endParaRPr lang="en-US" dirty="0" smtClean="0"/>
          </a:p>
          <a:p>
            <a:pPr lvl="3"/>
            <a:endParaRPr lang="en-US" dirty="0" smtClean="0"/>
          </a:p>
        </p:txBody>
      </p:sp>
      <p:sp>
        <p:nvSpPr>
          <p:cNvPr id="13" name="Title 12"/>
          <p:cNvSpPr>
            <a:spLocks noGrp="1"/>
          </p:cNvSpPr>
          <p:nvPr>
            <p:ph type="title"/>
          </p:nvPr>
        </p:nvSpPr>
        <p:spPr>
          <a:xfrm>
            <a:off x="1092200" y="101600"/>
            <a:ext cx="10515600" cy="1724025"/>
          </a:xfrm>
        </p:spPr>
        <p:txBody>
          <a:bodyPr>
            <a:normAutofit fontScale="90000"/>
          </a:bodyPr>
          <a:lstStyle/>
          <a:p>
            <a:r>
              <a:rPr lang="en-US" dirty="0" smtClean="0"/>
              <a:t>Slide C – </a:t>
            </a:r>
            <a:r>
              <a:rPr lang="en-US" dirty="0"/>
              <a:t>Skyscraper </a:t>
            </a:r>
            <a:r>
              <a:rPr lang="en-US" dirty="0" smtClean="0">
                <a:hlinkClick r:id="rId2"/>
              </a:rPr>
              <a:t>http</a:t>
            </a:r>
            <a:r>
              <a:rPr lang="en-US" dirty="0">
                <a:hlinkClick r:id="rId2"/>
              </a:rPr>
              <a:t>://</a:t>
            </a:r>
            <a:r>
              <a:rPr lang="en-US" dirty="0" smtClean="0">
                <a:hlinkClick r:id="rId2"/>
              </a:rPr>
              <a:t>nyc-architecture.com/GRP/GRP024.htm</a:t>
            </a:r>
            <a:br>
              <a:rPr lang="en-US" dirty="0" smtClean="0">
                <a:hlinkClick r:id="rId2"/>
              </a:rPr>
            </a:br>
            <a:endParaRPr lang="en-US" dirty="0"/>
          </a:p>
        </p:txBody>
      </p:sp>
    </p:spTree>
    <p:extLst>
      <p:ext uri="{BB962C8B-B14F-4D97-AF65-F5344CB8AC3E}">
        <p14:creationId xmlns:p14="http://schemas.microsoft.com/office/powerpoint/2010/main" val="245624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000" y="106017"/>
            <a:ext cx="14176565" cy="7670240"/>
          </a:xfrm>
          <a:prstGeom prst="rect">
            <a:avLst/>
          </a:prstGeom>
        </p:spPr>
      </p:pic>
    </p:spTree>
    <p:extLst>
      <p:ext uri="{BB962C8B-B14F-4D97-AF65-F5344CB8AC3E}">
        <p14:creationId xmlns:p14="http://schemas.microsoft.com/office/powerpoint/2010/main" val="137733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1"/>
            <a:r>
              <a:rPr lang="en-US" dirty="0" smtClean="0"/>
              <a:t>One of America’s wealthiest &amp; most famous business leaders</a:t>
            </a:r>
          </a:p>
          <a:p>
            <a:pPr lvl="1"/>
            <a:r>
              <a:rPr lang="en-US" dirty="0" smtClean="0"/>
              <a:t>Made his millions through control of the steel industry</a:t>
            </a:r>
            <a:endParaRPr lang="en-US" dirty="0"/>
          </a:p>
          <a:p>
            <a:pPr lvl="1"/>
            <a:r>
              <a:rPr lang="en-US" dirty="0" smtClean="0"/>
              <a:t>By 1900, over 4000 millionaires in the US compared with only a few before the Civil War</a:t>
            </a:r>
          </a:p>
          <a:p>
            <a:pPr lvl="1"/>
            <a:r>
              <a:rPr lang="en-US" dirty="0" smtClean="0"/>
              <a:t>Carnegie believed the wealthy had a right to make money but also a responsibility to spend money properly</a:t>
            </a:r>
          </a:p>
          <a:p>
            <a:pPr lvl="1"/>
            <a:r>
              <a:rPr lang="en-US" dirty="0" smtClean="0"/>
              <a:t>“</a:t>
            </a:r>
            <a:r>
              <a:rPr lang="en-US" i="1" dirty="0" smtClean="0"/>
              <a:t>A millionaire should be a trustee for his poorer brethren, bringing to their service his superior wisdom, experience, and ability to administer, doing for them better than they would or could do for themselves.”</a:t>
            </a:r>
            <a:endParaRPr lang="en-US" dirty="0" smtClean="0"/>
          </a:p>
          <a:p>
            <a:pPr lvl="3"/>
            <a:endParaRPr lang="en-US" dirty="0" smtClean="0"/>
          </a:p>
        </p:txBody>
      </p:sp>
      <p:sp>
        <p:nvSpPr>
          <p:cNvPr id="13" name="Title 12"/>
          <p:cNvSpPr>
            <a:spLocks noGrp="1"/>
          </p:cNvSpPr>
          <p:nvPr>
            <p:ph type="title"/>
          </p:nvPr>
        </p:nvSpPr>
        <p:spPr>
          <a:xfrm>
            <a:off x="660400" y="339725"/>
            <a:ext cx="10515600" cy="1325563"/>
          </a:xfrm>
        </p:spPr>
        <p:txBody>
          <a:bodyPr/>
          <a:lstStyle/>
          <a:p>
            <a:r>
              <a:rPr lang="en-US" dirty="0" smtClean="0"/>
              <a:t>Slide D – Andrew Carnegie</a:t>
            </a:r>
            <a:endParaRPr lang="en-US" dirty="0"/>
          </a:p>
        </p:txBody>
      </p:sp>
    </p:spTree>
    <p:extLst>
      <p:ext uri="{BB962C8B-B14F-4D97-AF65-F5344CB8AC3E}">
        <p14:creationId xmlns:p14="http://schemas.microsoft.com/office/powerpoint/2010/main" val="13930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elancholy abstract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ancholy abstract design template" id="{53D6E29E-BC16-4C15-929C-E5E8D3EE1C7C}" vid="{7719C5F9-D258-4D09-B252-90C1DAED72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EFEFB8-71C6-4A9E-8EF9-0768355D7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Melancholy abstract design slides</Template>
  <TotalTime>159</TotalTime>
  <Words>592</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Symbol</vt:lpstr>
      <vt:lpstr>Times New Roman</vt:lpstr>
      <vt:lpstr>Melancholy abstract design template</vt:lpstr>
      <vt:lpstr>Industrialization Notes</vt:lpstr>
      <vt:lpstr>PowerPoint Presentation</vt:lpstr>
      <vt:lpstr>Slide A – Brooklyn Bridge</vt:lpstr>
      <vt:lpstr>PowerPoint Presentation</vt:lpstr>
      <vt:lpstr>Slide B – STEEL INDUSTRY </vt:lpstr>
      <vt:lpstr>PowerPoint Presentation</vt:lpstr>
      <vt:lpstr>Slide C – Skyscraper http://nyc-architecture.com/GRP/GRP024.htm </vt:lpstr>
      <vt:lpstr>PowerPoint Presentation</vt:lpstr>
      <vt:lpstr>Slide D – Andrew Carnegie</vt:lpstr>
      <vt:lpstr>PowerPoint Presentation</vt:lpstr>
      <vt:lpstr>Slide E – Oil</vt:lpstr>
      <vt:lpstr>PowerPoint Presentation</vt:lpstr>
      <vt:lpstr>Slide F – John D. Rockefeller – Standard Oil</vt:lpstr>
      <vt:lpstr>PowerPoint Presentation</vt:lpstr>
      <vt:lpstr>PowerPoint Presentation</vt:lpstr>
      <vt:lpstr>Slides G &amp; H– Railroads &amp; Vanderbilt</vt:lpstr>
      <vt:lpstr>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 Notes</dc:title>
  <dc:creator>COLEEN VANLUE</dc:creator>
  <cp:keywords/>
  <cp:lastModifiedBy>Vanlue, Coleen K.</cp:lastModifiedBy>
  <cp:revision>16</cp:revision>
  <dcterms:created xsi:type="dcterms:W3CDTF">2014-09-18T00:02:28Z</dcterms:created>
  <dcterms:modified xsi:type="dcterms:W3CDTF">2019-01-08T13:29:03Z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TC034605309991</vt:lpwstr>
  </property>
</Properties>
</file>