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6" r:id="rId2"/>
    <p:sldId id="258" r:id="rId3"/>
    <p:sldId id="257" r:id="rId4"/>
    <p:sldId id="265" r:id="rId5"/>
    <p:sldId id="259" r:id="rId6"/>
    <p:sldId id="260" r:id="rId7"/>
    <p:sldId id="261" r:id="rId8"/>
    <p:sldId id="263" r:id="rId9"/>
    <p:sldId id="268" r:id="rId10"/>
    <p:sldId id="273" r:id="rId11"/>
    <p:sldId id="262" r:id="rId12"/>
    <p:sldId id="274" r:id="rId13"/>
    <p:sldId id="264" r:id="rId14"/>
    <p:sldId id="272" r:id="rId15"/>
  </p:sldIdLst>
  <p:sldSz cx="9144000" cy="6858000" type="screen4x3"/>
  <p:notesSz cx="7077075" cy="9369425"/>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658" autoAdjust="0"/>
  </p:normalViewPr>
  <p:slideViewPr>
    <p:cSldViewPr>
      <p:cViewPr varScale="1">
        <p:scale>
          <a:sx n="70" d="100"/>
          <a:sy n="70" d="100"/>
        </p:scale>
        <p:origin x="1164"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68471"/>
          </a:xfrm>
          <a:prstGeom prst="rect">
            <a:avLst/>
          </a:prstGeom>
        </p:spPr>
        <p:txBody>
          <a:bodyPr vert="horz" lIns="93973" tIns="46986" rIns="93973" bIns="46986" rtlCol="0"/>
          <a:lstStyle>
            <a:lvl1pPr algn="l">
              <a:defRPr sz="1200"/>
            </a:lvl1pPr>
          </a:lstStyle>
          <a:p>
            <a:pPr>
              <a:defRPr/>
            </a:pPr>
            <a:endParaRPr lang="en-US"/>
          </a:p>
        </p:txBody>
      </p:sp>
      <p:sp>
        <p:nvSpPr>
          <p:cNvPr id="3" name="Date Placeholder 2"/>
          <p:cNvSpPr>
            <a:spLocks noGrp="1"/>
          </p:cNvSpPr>
          <p:nvPr>
            <p:ph type="dt" idx="1"/>
          </p:nvPr>
        </p:nvSpPr>
        <p:spPr>
          <a:xfrm>
            <a:off x="4008705" y="0"/>
            <a:ext cx="3066733" cy="468471"/>
          </a:xfrm>
          <a:prstGeom prst="rect">
            <a:avLst/>
          </a:prstGeom>
        </p:spPr>
        <p:txBody>
          <a:bodyPr vert="horz" lIns="93973" tIns="46986" rIns="93973" bIns="46986" rtlCol="0"/>
          <a:lstStyle>
            <a:lvl1pPr algn="r">
              <a:defRPr sz="1200"/>
            </a:lvl1pPr>
          </a:lstStyle>
          <a:p>
            <a:pPr>
              <a:defRPr/>
            </a:pPr>
            <a:fld id="{14C5A1CE-B9EF-4AC7-BE8F-5A37A75FFF15}" type="datetimeFigureOut">
              <a:rPr lang="en-US"/>
              <a:pPr>
                <a:defRPr/>
              </a:pPr>
              <a:t>08/25/2014</a:t>
            </a:fld>
            <a:endParaRPr lang="en-US"/>
          </a:p>
        </p:txBody>
      </p:sp>
      <p:sp>
        <p:nvSpPr>
          <p:cNvPr id="4" name="Slide Image Placeholder 3"/>
          <p:cNvSpPr>
            <a:spLocks noGrp="1" noRot="1" noChangeAspect="1"/>
          </p:cNvSpPr>
          <p:nvPr>
            <p:ph type="sldImg" idx="2"/>
          </p:nvPr>
        </p:nvSpPr>
        <p:spPr>
          <a:xfrm>
            <a:off x="1196975" y="703263"/>
            <a:ext cx="4683125" cy="3513137"/>
          </a:xfrm>
          <a:prstGeom prst="rect">
            <a:avLst/>
          </a:prstGeom>
          <a:noFill/>
          <a:ln w="12700">
            <a:solidFill>
              <a:prstClr val="black"/>
            </a:solidFill>
          </a:ln>
        </p:spPr>
        <p:txBody>
          <a:bodyPr vert="horz" lIns="93973" tIns="46986" rIns="93973" bIns="46986" rtlCol="0" anchor="ctr"/>
          <a:lstStyle/>
          <a:p>
            <a:pPr lvl="0"/>
            <a:endParaRPr lang="en-US" noProof="0" smtClean="0"/>
          </a:p>
        </p:txBody>
      </p:sp>
      <p:sp>
        <p:nvSpPr>
          <p:cNvPr id="5" name="Notes Placeholder 4"/>
          <p:cNvSpPr>
            <a:spLocks noGrp="1"/>
          </p:cNvSpPr>
          <p:nvPr>
            <p:ph type="body" sz="quarter" idx="3"/>
          </p:nvPr>
        </p:nvSpPr>
        <p:spPr>
          <a:xfrm>
            <a:off x="707708" y="4450477"/>
            <a:ext cx="5661660" cy="4216241"/>
          </a:xfrm>
          <a:prstGeom prst="rect">
            <a:avLst/>
          </a:prstGeom>
        </p:spPr>
        <p:txBody>
          <a:bodyPr vert="horz" lIns="93973" tIns="46986" rIns="93973" bIns="46986"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899328"/>
            <a:ext cx="3066733" cy="468471"/>
          </a:xfrm>
          <a:prstGeom prst="rect">
            <a:avLst/>
          </a:prstGeom>
        </p:spPr>
        <p:txBody>
          <a:bodyPr vert="horz" lIns="93973" tIns="46986" rIns="93973" bIns="46986"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4008705" y="8899328"/>
            <a:ext cx="3066733" cy="468471"/>
          </a:xfrm>
          <a:prstGeom prst="rect">
            <a:avLst/>
          </a:prstGeom>
        </p:spPr>
        <p:txBody>
          <a:bodyPr vert="horz" lIns="93973" tIns="46986" rIns="93973" bIns="46986" rtlCol="0" anchor="b"/>
          <a:lstStyle>
            <a:lvl1pPr algn="r">
              <a:defRPr sz="1200"/>
            </a:lvl1pPr>
          </a:lstStyle>
          <a:p>
            <a:pPr>
              <a:defRPr/>
            </a:pPr>
            <a:fld id="{F4C620B6-911C-4BA6-A357-C15722F04251}" type="slidenum">
              <a:rPr lang="en-US"/>
              <a:pPr>
                <a:defRPr/>
              </a:pPr>
              <a:t>‹#›</a:t>
            </a:fld>
            <a:endParaRPr lang="en-US"/>
          </a:p>
        </p:txBody>
      </p:sp>
    </p:spTree>
    <p:extLst>
      <p:ext uri="{BB962C8B-B14F-4D97-AF65-F5344CB8AC3E}">
        <p14:creationId xmlns:p14="http://schemas.microsoft.com/office/powerpoint/2010/main" val="297978357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p:spPr>
      </p:sp>
      <p:sp>
        <p:nvSpPr>
          <p:cNvPr id="1741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741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BF7E2AD-8B0E-4D40-A55B-21693EAECAF8}" type="slidenum">
              <a:rPr lang="en-US" smtClean="0"/>
              <a:pPr/>
              <a:t>7</a:t>
            </a:fld>
            <a:endParaRPr lang="en-US" smtClean="0"/>
          </a:p>
        </p:txBody>
      </p:sp>
    </p:spTree>
    <p:extLst>
      <p:ext uri="{BB962C8B-B14F-4D97-AF65-F5344CB8AC3E}">
        <p14:creationId xmlns:p14="http://schemas.microsoft.com/office/powerpoint/2010/main" val="1064306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9CEB20DC-DF2A-4DA2-9248-AD1AA4FF2B30}" type="datetimeFigureOut">
              <a:rPr lang="en-US"/>
              <a:pPr>
                <a:defRPr/>
              </a:pPr>
              <a:t>08/25/2014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C0DCD1F-0C0F-4F0B-A3F7-34D3F1E66F5D}"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926D8CD6-287E-49AD-9DAD-1E0FE5896B9B}" type="datetimeFigureOut">
              <a:rPr lang="en-US"/>
              <a:pPr>
                <a:defRPr/>
              </a:pPr>
              <a:t>08/25/2014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84AE518-0772-4552-8D1A-0E631CBEC634}"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A9BED637-5C15-432A-8301-EA261B2C49E1}" type="datetimeFigureOut">
              <a:rPr lang="en-US"/>
              <a:pPr>
                <a:defRPr/>
              </a:pPr>
              <a:t>08/25/2014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AA1DB72-4810-40D7-894D-686C0F44560A}"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BF061A48-6C34-45F1-83E0-5665CCCC62EB}" type="datetimeFigureOut">
              <a:rPr lang="en-US"/>
              <a:pPr>
                <a:defRPr/>
              </a:pPr>
              <a:t>08/25/2014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20CDF28-F749-4875-A161-B8D2F4779A5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7E1AC9E5-3581-4114-AE64-91FE863C2A26}" type="datetimeFigureOut">
              <a:rPr lang="en-US"/>
              <a:pPr>
                <a:defRPr/>
              </a:pPr>
              <a:t>08/25/2014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0425B9C-1DBD-40D3-A33C-2D35914E7066}"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5504CD8B-0CC2-4434-B9A6-CC623D027029}" type="datetimeFigureOut">
              <a:rPr lang="en-US"/>
              <a:pPr>
                <a:defRPr/>
              </a:pPr>
              <a:t>08/25/2014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F8CE2AFE-FA48-4BB6-8F10-976052D31C73}"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774C7404-98C2-4B07-9444-1C7FC09B3CB1}" type="datetimeFigureOut">
              <a:rPr lang="en-US"/>
              <a:pPr>
                <a:defRPr/>
              </a:pPr>
              <a:t>08/25/2014</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9CBF068B-DAEE-44F7-9BEC-D9628E850717}"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8EF3D57B-832A-4FF1-A6B2-8F1DAA7C1F79}" type="datetimeFigureOut">
              <a:rPr lang="en-US"/>
              <a:pPr>
                <a:defRPr/>
              </a:pPr>
              <a:t>08/25/2014</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0CF8D8CB-56AA-4640-BAD5-CD4A6FF7924D}"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070256F3-447A-4054-80AC-BAF47B3635D6}" type="datetimeFigureOut">
              <a:rPr lang="en-US"/>
              <a:pPr>
                <a:defRPr/>
              </a:pPr>
              <a:t>08/25/2014</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28311B98-F7D0-469B-AD43-1911716DB1C4}"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377FA0AC-E7B2-42C9-99DE-6B8BCD8EC662}" type="datetimeFigureOut">
              <a:rPr lang="en-US"/>
              <a:pPr>
                <a:defRPr/>
              </a:pPr>
              <a:t>08/25/2014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B2236E30-12FA-482D-BCCC-5A39297A9F4A}"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050C2B26-F930-499F-8004-27507F89C4C1}" type="datetimeFigureOut">
              <a:rPr lang="en-US"/>
              <a:pPr>
                <a:defRPr/>
              </a:pPr>
              <a:t>08/25/2014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7A84E82A-EA4E-4B0B-AA24-25A0EA17BFB3}"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CC81605F-8EDC-42D3-8393-7521152977EA}" type="datetimeFigureOut">
              <a:rPr lang="en-US"/>
              <a:pPr>
                <a:defRPr/>
              </a:pPr>
              <a:t>08/25/2014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37DF40AC-5C4B-4B18-A4C8-9788B2263EC6}"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image" Target="../media/image7.wmf"/><Relationship Id="rId3" Type="http://schemas.openxmlformats.org/officeDocument/2006/relationships/image" Target="../media/image2.wmf"/><Relationship Id="rId7" Type="http://schemas.openxmlformats.org/officeDocument/2006/relationships/image" Target="../media/image6.png"/><Relationship Id="rId2" Type="http://schemas.openxmlformats.org/officeDocument/2006/relationships/image" Target="../media/image1.wmf"/><Relationship Id="rId1" Type="http://schemas.openxmlformats.org/officeDocument/2006/relationships/slideLayout" Target="../slideLayouts/slideLayout2.xml"/><Relationship Id="rId6" Type="http://schemas.openxmlformats.org/officeDocument/2006/relationships/image" Target="../media/image5.wmf"/><Relationship Id="rId5" Type="http://schemas.openxmlformats.org/officeDocument/2006/relationships/image" Target="../media/image4.wmf"/><Relationship Id="rId10" Type="http://schemas.openxmlformats.org/officeDocument/2006/relationships/image" Target="../media/image9.wmf"/><Relationship Id="rId4" Type="http://schemas.openxmlformats.org/officeDocument/2006/relationships/image" Target="../media/image3.wmf"/><Relationship Id="rId9" Type="http://schemas.openxmlformats.org/officeDocument/2006/relationships/image" Target="../media/image8.wmf"/></Relationships>
</file>

<file path=ppt/slides/_rels/slide4.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8.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ctrTitle"/>
          </p:nvPr>
        </p:nvSpPr>
        <p:spPr>
          <a:xfrm>
            <a:off x="685800" y="838200"/>
            <a:ext cx="7772400" cy="1470025"/>
          </a:xfrm>
        </p:spPr>
        <p:txBody>
          <a:bodyPr/>
          <a:lstStyle/>
          <a:p>
            <a:pPr eaLnBrk="1" hangingPunct="1"/>
            <a:r>
              <a:rPr lang="en-US" dirty="0" smtClean="0"/>
              <a:t>Columbian Exchange DBQ</a:t>
            </a:r>
          </a:p>
        </p:txBody>
      </p:sp>
      <p:sp>
        <p:nvSpPr>
          <p:cNvPr id="3" name="Subtitle 2"/>
          <p:cNvSpPr>
            <a:spLocks noGrp="1"/>
          </p:cNvSpPr>
          <p:nvPr>
            <p:ph type="subTitle" idx="1"/>
          </p:nvPr>
        </p:nvSpPr>
        <p:spPr>
          <a:xfrm>
            <a:off x="1295400" y="2819400"/>
            <a:ext cx="6400800" cy="1752600"/>
          </a:xfrm>
        </p:spPr>
        <p:txBody>
          <a:bodyPr rtlCol="0">
            <a:normAutofit fontScale="47500" lnSpcReduction="20000"/>
          </a:bodyPr>
          <a:lstStyle/>
          <a:p>
            <a:pPr eaLnBrk="1" fontAlgn="auto" hangingPunct="1">
              <a:spcAft>
                <a:spcPts val="0"/>
              </a:spcAft>
              <a:buFont typeface="Arial" pitchFamily="34" charset="0"/>
              <a:buNone/>
              <a:defRPr/>
            </a:pPr>
            <a:r>
              <a:rPr lang="en-US" sz="5100" dirty="0" smtClean="0">
                <a:solidFill>
                  <a:schemeClr val="tx1"/>
                </a:solidFill>
              </a:rPr>
              <a:t>How did culture in the Americas change as a result of exploration? </a:t>
            </a:r>
          </a:p>
          <a:p>
            <a:pPr eaLnBrk="1" fontAlgn="auto" hangingPunct="1">
              <a:spcAft>
                <a:spcPts val="0"/>
              </a:spcAft>
              <a:buFont typeface="Arial" pitchFamily="34" charset="0"/>
              <a:buNone/>
              <a:defRPr/>
            </a:pPr>
            <a:endParaRPr lang="en-US" sz="5100" dirty="0" smtClean="0">
              <a:solidFill>
                <a:schemeClr val="tx1"/>
              </a:solidFill>
            </a:endParaRPr>
          </a:p>
          <a:p>
            <a:pPr eaLnBrk="1" fontAlgn="auto" hangingPunct="1">
              <a:spcAft>
                <a:spcPts val="0"/>
              </a:spcAft>
              <a:buFont typeface="Arial" pitchFamily="34" charset="0"/>
              <a:buNone/>
              <a:defRPr/>
            </a:pPr>
            <a:r>
              <a:rPr lang="en-US" sz="5100" dirty="0" smtClean="0">
                <a:solidFill>
                  <a:schemeClr val="tx1"/>
                </a:solidFill>
              </a:rPr>
              <a:t>What were the consequences of the Columbian Exchange? </a:t>
            </a:r>
          </a:p>
          <a:p>
            <a:pPr eaLnBrk="1" fontAlgn="auto" hangingPunct="1">
              <a:spcAft>
                <a:spcPts val="0"/>
              </a:spcAft>
              <a:buFont typeface="Arial" pitchFamily="34" charset="0"/>
              <a:buNone/>
              <a:defRPr/>
            </a:pPr>
            <a:endParaRPr lang="en-US" dirty="0" smtClean="0"/>
          </a:p>
          <a:p>
            <a:pPr eaLnBrk="1" fontAlgn="auto" hangingPunct="1">
              <a:spcAft>
                <a:spcPts val="0"/>
              </a:spcAft>
              <a:buFont typeface="Arial" pitchFamily="34" charset="0"/>
              <a:buNone/>
              <a:defRPr/>
            </a:pPr>
            <a:endParaRPr lang="en-US"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457200" y="274638"/>
            <a:ext cx="8229600" cy="487362"/>
          </a:xfrm>
        </p:spPr>
        <p:txBody>
          <a:bodyPr/>
          <a:lstStyle/>
          <a:p>
            <a:r>
              <a:rPr lang="en-US" sz="2000" smtClean="0"/>
              <a:t>Document 5</a:t>
            </a:r>
          </a:p>
        </p:txBody>
      </p:sp>
      <p:sp>
        <p:nvSpPr>
          <p:cNvPr id="11267" name="Content Placeholder 2"/>
          <p:cNvSpPr>
            <a:spLocks noGrp="1"/>
          </p:cNvSpPr>
          <p:nvPr>
            <p:ph idx="1"/>
          </p:nvPr>
        </p:nvSpPr>
        <p:spPr>
          <a:xfrm>
            <a:off x="5715000" y="838200"/>
            <a:ext cx="3200400" cy="5211763"/>
          </a:xfrm>
        </p:spPr>
        <p:txBody>
          <a:bodyPr/>
          <a:lstStyle/>
          <a:p>
            <a:pPr>
              <a:buFont typeface="Arial" charset="0"/>
              <a:buNone/>
            </a:pPr>
            <a:r>
              <a:rPr lang="en-US" sz="1400" dirty="0" smtClean="0"/>
              <a:t>Technology:</a:t>
            </a:r>
          </a:p>
          <a:p>
            <a:pPr>
              <a:buFont typeface="Arial" charset="0"/>
              <a:buNone/>
            </a:pPr>
            <a:r>
              <a:rPr lang="en-US" sz="1400" dirty="0" smtClean="0"/>
              <a:t>In this illustration you see both Native Americans and Colonial men at war with one another.</a:t>
            </a:r>
          </a:p>
          <a:p>
            <a:pPr>
              <a:buFont typeface="Calibri" pitchFamily="34" charset="0"/>
              <a:buAutoNum type="arabicPeriod"/>
            </a:pPr>
            <a:r>
              <a:rPr lang="en-US" sz="1400" dirty="0" smtClean="0"/>
              <a:t>What is the major weapon being used by either side?</a:t>
            </a:r>
          </a:p>
          <a:p>
            <a:pPr>
              <a:buFont typeface="Calibri" pitchFamily="34" charset="0"/>
              <a:buAutoNum type="arabicPeriod"/>
            </a:pPr>
            <a:r>
              <a:rPr lang="en-US" sz="1400" dirty="0" smtClean="0"/>
              <a:t>Why do you think these two sides are fighting?</a:t>
            </a:r>
          </a:p>
          <a:p>
            <a:pPr>
              <a:buFont typeface="Calibri" pitchFamily="34" charset="0"/>
              <a:buAutoNum type="arabicPeriod"/>
            </a:pPr>
            <a:r>
              <a:rPr lang="en-US" sz="1400" dirty="0" smtClean="0"/>
              <a:t> Which group do you believe had an advantage? Explain.</a:t>
            </a:r>
          </a:p>
          <a:p>
            <a:pPr>
              <a:buFont typeface="Calibri" pitchFamily="34" charset="0"/>
              <a:buAutoNum type="arabicPeriod"/>
            </a:pPr>
            <a:r>
              <a:rPr lang="en-US" sz="1400" dirty="0" smtClean="0"/>
              <a:t>Who do you believe is more likely to win the battle and why? </a:t>
            </a:r>
          </a:p>
        </p:txBody>
      </p:sp>
      <p:pic>
        <p:nvPicPr>
          <p:cNvPr id="11268" name="Picture 2"/>
          <p:cNvPicPr>
            <a:picLocks noChangeAspect="1" noChangeArrowheads="1"/>
          </p:cNvPicPr>
          <p:nvPr/>
        </p:nvPicPr>
        <p:blipFill>
          <a:blip r:embed="rId2" cstate="print"/>
          <a:srcRect/>
          <a:stretch>
            <a:fillRect/>
          </a:stretch>
        </p:blipFill>
        <p:spPr bwMode="auto">
          <a:xfrm>
            <a:off x="0" y="685800"/>
            <a:ext cx="5638800" cy="4648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457200" y="274638"/>
            <a:ext cx="8229600" cy="411162"/>
          </a:xfrm>
        </p:spPr>
        <p:txBody>
          <a:bodyPr/>
          <a:lstStyle/>
          <a:p>
            <a:pPr eaLnBrk="1" hangingPunct="1"/>
            <a:r>
              <a:rPr lang="en-US" sz="2400" smtClean="0"/>
              <a:t>Document 6</a:t>
            </a:r>
          </a:p>
        </p:txBody>
      </p:sp>
      <p:sp>
        <p:nvSpPr>
          <p:cNvPr id="12291" name="Content Placeholder 2"/>
          <p:cNvSpPr>
            <a:spLocks noGrp="1"/>
          </p:cNvSpPr>
          <p:nvPr>
            <p:ph idx="1"/>
          </p:nvPr>
        </p:nvSpPr>
        <p:spPr>
          <a:xfrm>
            <a:off x="381000" y="533400"/>
            <a:ext cx="7620000" cy="1981200"/>
          </a:xfrm>
        </p:spPr>
        <p:txBody>
          <a:bodyPr/>
          <a:lstStyle/>
          <a:p>
            <a:pPr marL="514350" indent="-514350" eaLnBrk="1" hangingPunct="1">
              <a:buFont typeface="Arial" charset="0"/>
              <a:buNone/>
            </a:pPr>
            <a:r>
              <a:rPr lang="en-US" sz="1400" smtClean="0"/>
              <a:t>Religion and Language: </a:t>
            </a:r>
          </a:p>
          <a:p>
            <a:pPr marL="514350" indent="-514350" eaLnBrk="1" hangingPunct="1">
              <a:buFont typeface="Calibri" pitchFamily="34" charset="0"/>
              <a:buAutoNum type="arabicPeriod"/>
            </a:pPr>
            <a:r>
              <a:rPr lang="en-US" sz="1400" smtClean="0"/>
              <a:t>Examine the picture. Write a description of the people  shown in the picture.</a:t>
            </a:r>
          </a:p>
          <a:p>
            <a:pPr marL="514350" indent="-514350" eaLnBrk="1" hangingPunct="1">
              <a:buFont typeface="Calibri" pitchFamily="34" charset="0"/>
              <a:buAutoNum type="arabicPeriod"/>
            </a:pPr>
            <a:r>
              <a:rPr lang="en-US" sz="1400" smtClean="0"/>
              <a:t>What is the building in the background? </a:t>
            </a:r>
          </a:p>
          <a:p>
            <a:pPr marL="514350" indent="-514350" eaLnBrk="1" hangingPunct="1">
              <a:buFont typeface="Calibri" pitchFamily="34" charset="0"/>
              <a:buAutoNum type="arabicPeriod"/>
            </a:pPr>
            <a:r>
              <a:rPr lang="en-US" sz="1400" smtClean="0"/>
              <a:t>What were some of the things Europeans brought in the picture? Why are they significant?</a:t>
            </a:r>
          </a:p>
          <a:p>
            <a:pPr marL="514350" indent="-514350" eaLnBrk="1" hangingPunct="1">
              <a:buFont typeface="Calibri" pitchFamily="34" charset="0"/>
              <a:buAutoNum type="arabicPeriod"/>
            </a:pPr>
            <a:r>
              <a:rPr lang="en-US" sz="1400" smtClean="0"/>
              <a:t>Think back to the exploration and imperialism. Why were Europeans bringing manufactured goods o the New World?</a:t>
            </a:r>
          </a:p>
          <a:p>
            <a:pPr marL="514350" indent="-514350" eaLnBrk="1" hangingPunct="1">
              <a:buFont typeface="Calibri" pitchFamily="34" charset="0"/>
              <a:buAutoNum type="arabicPeriod"/>
            </a:pPr>
            <a:r>
              <a:rPr lang="en-US" sz="1400" smtClean="0"/>
              <a:t>Spanish/Portuguese missions were used to both spread a religion and language. Looking at Latin America today how much influence did the missions have on Latin America?  Explain. </a:t>
            </a:r>
          </a:p>
          <a:p>
            <a:pPr marL="514350" indent="-514350" eaLnBrk="1" hangingPunct="1">
              <a:buFont typeface="Calibri" pitchFamily="34" charset="0"/>
              <a:buAutoNum type="arabicPeriod"/>
            </a:pPr>
            <a:endParaRPr lang="en-US" sz="1400" smtClean="0"/>
          </a:p>
        </p:txBody>
      </p:sp>
      <p:pic>
        <p:nvPicPr>
          <p:cNvPr id="12292" name="Picture 16" descr="http://mrgrayhistory.wikispaces.com/file/view/Age_-_Colonial.jpg/245722627/842x580/Age_-_Colonial.jpg"/>
          <p:cNvPicPr>
            <a:picLocks noChangeAspect="1" noChangeArrowheads="1"/>
          </p:cNvPicPr>
          <p:nvPr/>
        </p:nvPicPr>
        <p:blipFill>
          <a:blip r:embed="rId2" cstate="print"/>
          <a:srcRect/>
          <a:stretch>
            <a:fillRect/>
          </a:stretch>
        </p:blipFill>
        <p:spPr bwMode="auto">
          <a:xfrm>
            <a:off x="1981200" y="2590800"/>
            <a:ext cx="6877050" cy="3962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457200" y="274638"/>
            <a:ext cx="8229600" cy="411162"/>
          </a:xfrm>
        </p:spPr>
        <p:txBody>
          <a:bodyPr/>
          <a:lstStyle/>
          <a:p>
            <a:r>
              <a:rPr lang="en-US" sz="2800" smtClean="0"/>
              <a:t>Document 7</a:t>
            </a:r>
          </a:p>
        </p:txBody>
      </p:sp>
      <p:sp>
        <p:nvSpPr>
          <p:cNvPr id="13315" name="Content Placeholder 2"/>
          <p:cNvSpPr>
            <a:spLocks noGrp="1"/>
          </p:cNvSpPr>
          <p:nvPr>
            <p:ph idx="1"/>
          </p:nvPr>
        </p:nvSpPr>
        <p:spPr>
          <a:xfrm>
            <a:off x="533400" y="3657600"/>
            <a:ext cx="8153400" cy="2468563"/>
          </a:xfrm>
        </p:spPr>
        <p:txBody>
          <a:bodyPr/>
          <a:lstStyle/>
          <a:p>
            <a:pPr marL="514350" indent="-514350">
              <a:buFont typeface="Calibri" pitchFamily="34" charset="0"/>
              <a:buAutoNum type="arabicPeriod"/>
            </a:pPr>
            <a:r>
              <a:rPr lang="en-US" sz="1400" dirty="0" smtClean="0"/>
              <a:t>What do you think is meant by the term “mother country”?</a:t>
            </a:r>
          </a:p>
          <a:p>
            <a:pPr marL="514350" indent="-514350">
              <a:buFont typeface="Calibri" pitchFamily="34" charset="0"/>
              <a:buAutoNum type="arabicPeriod"/>
            </a:pPr>
            <a:r>
              <a:rPr lang="en-US" sz="1400" dirty="0" smtClean="0"/>
              <a:t>What things was the mother country gaining from the colonies in the New World? What did the colonies gain?</a:t>
            </a:r>
          </a:p>
          <a:p>
            <a:pPr marL="514350" indent="-514350">
              <a:buFont typeface="Calibri" pitchFamily="34" charset="0"/>
              <a:buAutoNum type="arabicPeriod"/>
            </a:pPr>
            <a:r>
              <a:rPr lang="en-US" sz="1400" dirty="0" smtClean="0"/>
              <a:t>In this diagram what is filling the treasury of the mother country? Why is this important?</a:t>
            </a:r>
          </a:p>
          <a:p>
            <a:pPr marL="514350" indent="-514350">
              <a:buFont typeface="Calibri" pitchFamily="34" charset="0"/>
              <a:buAutoNum type="arabicPeriod"/>
            </a:pPr>
            <a:r>
              <a:rPr lang="en-US" sz="1400" dirty="0" smtClean="0"/>
              <a:t>Examine the picture in the middle of the diagram, what is it telling us? Why is this important to the mother country?</a:t>
            </a:r>
          </a:p>
          <a:p>
            <a:pPr marL="514350" indent="-514350">
              <a:buFont typeface="Calibri" pitchFamily="34" charset="0"/>
              <a:buAutoNum type="arabicPeriod"/>
            </a:pPr>
            <a:r>
              <a:rPr lang="en-US" sz="1400" dirty="0" smtClean="0"/>
              <a:t>Draw a conclusion from this diagram. If the mother country is gaining wealth from the colonies how will this effect the colonies in the long term? Explain. </a:t>
            </a:r>
          </a:p>
          <a:p>
            <a:pPr marL="514350" indent="-514350">
              <a:buFont typeface="Calibri" pitchFamily="34" charset="0"/>
              <a:buAutoNum type="arabicPeriod"/>
            </a:pPr>
            <a:endParaRPr lang="en-US" sz="1400" dirty="0" smtClean="0"/>
          </a:p>
        </p:txBody>
      </p:sp>
      <p:pic>
        <p:nvPicPr>
          <p:cNvPr id="13316" name="Picture 4" descr="merc.JPG"/>
          <p:cNvPicPr>
            <a:picLocks noChangeAspect="1" noChangeArrowheads="1"/>
          </p:cNvPicPr>
          <p:nvPr/>
        </p:nvPicPr>
        <p:blipFill>
          <a:blip r:embed="rId2" cstate="print"/>
          <a:srcRect/>
          <a:stretch>
            <a:fillRect/>
          </a:stretch>
        </p:blipFill>
        <p:spPr bwMode="auto">
          <a:xfrm>
            <a:off x="381000" y="990600"/>
            <a:ext cx="7658100" cy="26098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57200" y="274638"/>
            <a:ext cx="8229600" cy="487362"/>
          </a:xfrm>
        </p:spPr>
        <p:txBody>
          <a:bodyPr/>
          <a:lstStyle/>
          <a:p>
            <a:pPr eaLnBrk="1" hangingPunct="1"/>
            <a:r>
              <a:rPr lang="en-US" dirty="0" smtClean="0"/>
              <a:t>Task   </a:t>
            </a:r>
            <a:r>
              <a:rPr lang="en-US" dirty="0" smtClean="0"/>
              <a:t>NOT REQUIRED!!!</a:t>
            </a:r>
            <a:endParaRPr lang="en-US" dirty="0" smtClean="0"/>
          </a:p>
        </p:txBody>
      </p:sp>
      <p:sp>
        <p:nvSpPr>
          <p:cNvPr id="14339" name="Content Placeholder 2"/>
          <p:cNvSpPr>
            <a:spLocks noGrp="1"/>
          </p:cNvSpPr>
          <p:nvPr>
            <p:ph idx="1"/>
          </p:nvPr>
        </p:nvSpPr>
        <p:spPr>
          <a:xfrm>
            <a:off x="457200" y="914400"/>
            <a:ext cx="8229600" cy="5211763"/>
          </a:xfrm>
        </p:spPr>
        <p:txBody>
          <a:bodyPr/>
          <a:lstStyle/>
          <a:p>
            <a:pPr marL="514350" indent="-514350" eaLnBrk="1" hangingPunct="1">
              <a:buFont typeface="Arial" charset="0"/>
              <a:buNone/>
              <a:defRPr/>
            </a:pPr>
            <a:r>
              <a:rPr lang="en-US" dirty="0" smtClean="0"/>
              <a:t>Use your DBQ and other class resources (Text, Internet, etc) and complete 1 of the following:</a:t>
            </a:r>
          </a:p>
          <a:p>
            <a:pPr marL="514350" indent="-514350" eaLnBrk="1" hangingPunct="1">
              <a:buFont typeface="+mj-lt"/>
              <a:buAutoNum type="arabicPeriod"/>
              <a:defRPr/>
            </a:pPr>
            <a:r>
              <a:rPr lang="en-US" sz="1800" dirty="0" smtClean="0"/>
              <a:t>You are a native living in the new world. Write a short story on all the changes that have occurred with the arrival of the Europeans. </a:t>
            </a:r>
          </a:p>
          <a:p>
            <a:pPr marL="514350" indent="-514350" eaLnBrk="1" hangingPunct="1">
              <a:buFont typeface="+mj-lt"/>
              <a:buAutoNum type="arabicPeriod"/>
              <a:defRPr/>
            </a:pPr>
            <a:r>
              <a:rPr lang="en-US" sz="1800" dirty="0" smtClean="0"/>
              <a:t>You are a European living in the “Old World, ” write a short story of the new and great things you are seeing in Europe from the discovery and colonization of the “New World.”</a:t>
            </a:r>
          </a:p>
          <a:p>
            <a:pPr marL="514350" indent="-514350" eaLnBrk="1" hangingPunct="1">
              <a:buFont typeface="+mj-lt"/>
              <a:buAutoNum type="arabicPeriod"/>
              <a:defRPr/>
            </a:pPr>
            <a:r>
              <a:rPr lang="en-US" sz="1800" dirty="0" smtClean="0"/>
              <a:t>Make a T chart and list the things that came from the “Old World” and the “New World.”  Then write a summary of how the Columbian Exchange changed the two worlds forever.</a:t>
            </a:r>
          </a:p>
          <a:p>
            <a:pPr>
              <a:buFont typeface="+mj-lt"/>
              <a:buAutoNum type="arabicPeriod"/>
              <a:defRPr/>
            </a:pPr>
            <a:r>
              <a:rPr lang="en-US" sz="1800" dirty="0" smtClean="0"/>
              <a:t>Create an outline of the changes that occurred from the Columbian Exchange. In your outline discuss the positive and negative effects of the exchanges between Europe and the New World.</a:t>
            </a:r>
          </a:p>
          <a:p>
            <a:pPr marL="514350" indent="-514350" eaLnBrk="1" hangingPunct="1">
              <a:buFont typeface="+mj-lt"/>
              <a:buAutoNum type="arabicPeriod"/>
              <a:defRPr/>
            </a:pPr>
            <a:endParaRPr lang="en-US" sz="1800" dirty="0" smtClean="0"/>
          </a:p>
          <a:p>
            <a:pPr marL="514350" indent="-514350" eaLnBrk="1" hangingPunct="1">
              <a:buFont typeface="+mj-lt"/>
              <a:buAutoNum type="arabicPeriod"/>
              <a:defRPr/>
            </a:pPr>
            <a:endParaRPr lang="en-US" sz="1800" dirty="0" smtClean="0"/>
          </a:p>
          <a:p>
            <a:pPr marL="514350" indent="-514350" eaLnBrk="1" hangingPunct="1">
              <a:buFont typeface="Arial" charset="0"/>
              <a:buNone/>
              <a:defRPr/>
            </a:pPr>
            <a:endParaRPr lang="en-US"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457200" y="274638"/>
            <a:ext cx="8229600" cy="792162"/>
          </a:xfrm>
        </p:spPr>
        <p:txBody>
          <a:bodyPr/>
          <a:lstStyle/>
          <a:p>
            <a:r>
              <a:rPr lang="en-US" smtClean="0"/>
              <a:t>For Further Discussion??????</a:t>
            </a:r>
          </a:p>
        </p:txBody>
      </p:sp>
      <p:sp>
        <p:nvSpPr>
          <p:cNvPr id="15363" name="Rectangle 3"/>
          <p:cNvSpPr>
            <a:spLocks noChangeArrowheads="1"/>
          </p:cNvSpPr>
          <p:nvPr/>
        </p:nvSpPr>
        <p:spPr bwMode="auto">
          <a:xfrm>
            <a:off x="304800" y="1143000"/>
            <a:ext cx="8229600" cy="4186238"/>
          </a:xfrm>
          <a:prstGeom prst="rect">
            <a:avLst/>
          </a:prstGeom>
          <a:noFill/>
          <a:ln w="9525">
            <a:noFill/>
            <a:miter lim="800000"/>
            <a:headEnd/>
            <a:tailEnd/>
          </a:ln>
        </p:spPr>
        <p:txBody>
          <a:bodyPr>
            <a:spAutoFit/>
          </a:bodyPr>
          <a:lstStyle/>
          <a:p>
            <a:r>
              <a:rPr lang="en-US" sz="1400"/>
              <a:t>Above all, it leaves out the fact that this encounter was inevitable. This is not simply to state the obvious: that if Columbus hadn't set sail in 1492, some other European voyager would have made the trip soon afterward. The key point is that whoever made the first crossing and whenever it occurred, the consequences for the people of the Western Hemisphere would not have been much different. To expect otherwise is to ask that history be rolled back long before 1492 and that its course be plotted along other lines entirely. In particular, European civilization would have to be recast. What drove Columbus westward was not just a search for a lucrative new trade route to Asia. It is too simplistic to picture him and the other European explorers as mere money- grubbers, early real-estate developers who lucked into an entire continent to subdivide. Money was obviously important to them, but they were also animated by a certain restlessness and curiosity. The voyage into the unknown, after all, had been par tof European culture since the days of Odysseus. To some degree this questing instinct was bound up with religious zeal: look, for example, at the search for the Holy Grail and the history of the Crusades. On a more mundane level, it was often a social necessity: families were large, houses were small, land was scarce, and so young people were encouraged to leave home and seek their fortune. Missionaries set out to preach the Gospel. Merchants set out to find new goods and new markets to sell them in. Armies sometimes led this process, sometimes followed. The spread of Western civilization was built on intrusion. </a:t>
            </a:r>
          </a:p>
          <a:p>
            <a:endParaRPr lang="en-US" sz="1400"/>
          </a:p>
          <a:p>
            <a:r>
              <a:rPr lang="en-US" sz="1400"/>
              <a:t>Kenneth Auchincloss, When Worlds Collide Newsweek Fall/Winter 199</a:t>
            </a:r>
            <a:r>
              <a:rPr lang="en-US" sz="1200"/>
              <a:t>1</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eaLnBrk="1" fontAlgn="auto" hangingPunct="1">
              <a:spcAft>
                <a:spcPts val="0"/>
              </a:spcAft>
              <a:defRPr/>
            </a:pPr>
            <a:r>
              <a:rPr lang="en-US" dirty="0" smtClean="0"/>
              <a:t> </a:t>
            </a:r>
            <a:r>
              <a:rPr lang="en-US" b="1" u="sng" dirty="0" smtClean="0"/>
              <a:t>Key Concepts/Definitions: </a:t>
            </a:r>
            <a:br>
              <a:rPr lang="en-US" b="1" u="sng" dirty="0" smtClean="0"/>
            </a:br>
            <a:endParaRPr lang="en-US" dirty="0" smtClean="0"/>
          </a:p>
        </p:txBody>
      </p:sp>
      <p:sp>
        <p:nvSpPr>
          <p:cNvPr id="3" name="Content Placeholder 2"/>
          <p:cNvSpPr>
            <a:spLocks noGrp="1"/>
          </p:cNvSpPr>
          <p:nvPr>
            <p:ph idx="1"/>
          </p:nvPr>
        </p:nvSpPr>
        <p:spPr/>
        <p:txBody>
          <a:bodyPr rtlCol="0">
            <a:normAutofit lnSpcReduction="10000"/>
          </a:bodyPr>
          <a:lstStyle/>
          <a:p>
            <a:pPr eaLnBrk="1" fontAlgn="auto" hangingPunct="1">
              <a:spcAft>
                <a:spcPts val="0"/>
              </a:spcAft>
              <a:defRPr/>
            </a:pPr>
            <a:r>
              <a:rPr lang="en-US" sz="2600" u="sng" dirty="0" smtClean="0"/>
              <a:t>Columbian Exchange: </a:t>
            </a:r>
            <a:r>
              <a:rPr lang="en-US" sz="2600" dirty="0" smtClean="0"/>
              <a:t>sharing of plants, animals, diseases, human populations, technology, and ideas between the Western and Eastern Hemispheres as a direct result of Columbus’ arrival to the Americas in 1492. </a:t>
            </a:r>
          </a:p>
          <a:p>
            <a:pPr eaLnBrk="1" fontAlgn="auto" hangingPunct="1">
              <a:spcAft>
                <a:spcPts val="0"/>
              </a:spcAft>
              <a:buFont typeface="Arial" pitchFamily="34" charset="0"/>
              <a:buChar char="•"/>
              <a:defRPr/>
            </a:pPr>
            <a:r>
              <a:rPr lang="en-US" sz="2600" u="sng" dirty="0" smtClean="0"/>
              <a:t>Triangular Trade: </a:t>
            </a:r>
            <a:r>
              <a:rPr lang="en-US" sz="2600" dirty="0" smtClean="0"/>
              <a:t>trade between Africa, Europe and Americas of slaves, manufactured goods, and raw goods </a:t>
            </a:r>
          </a:p>
          <a:p>
            <a:pPr eaLnBrk="1" fontAlgn="auto" hangingPunct="1">
              <a:spcAft>
                <a:spcPts val="0"/>
              </a:spcAft>
              <a:buFont typeface="Arial" pitchFamily="34" charset="0"/>
              <a:buChar char="•"/>
              <a:defRPr/>
            </a:pPr>
            <a:r>
              <a:rPr lang="en-US" sz="2600" u="sng" dirty="0" smtClean="0"/>
              <a:t>New World: </a:t>
            </a:r>
            <a:r>
              <a:rPr lang="en-US" sz="2600" dirty="0" smtClean="0"/>
              <a:t>the Americas </a:t>
            </a:r>
          </a:p>
          <a:p>
            <a:pPr eaLnBrk="1" fontAlgn="auto" hangingPunct="1">
              <a:spcAft>
                <a:spcPts val="0"/>
              </a:spcAft>
              <a:buFont typeface="Arial" pitchFamily="34" charset="0"/>
              <a:buChar char="•"/>
              <a:defRPr/>
            </a:pPr>
            <a:r>
              <a:rPr lang="en-US" sz="2600" u="sng" dirty="0" smtClean="0"/>
              <a:t>Old World: </a:t>
            </a:r>
            <a:r>
              <a:rPr lang="en-US" sz="2600" dirty="0" smtClean="0"/>
              <a:t>Europe, Asia, Africa </a:t>
            </a:r>
          </a:p>
          <a:p>
            <a:pPr eaLnBrk="1" fontAlgn="auto" hangingPunct="1">
              <a:spcAft>
                <a:spcPts val="0"/>
              </a:spcAft>
              <a:buFont typeface="Arial" pitchFamily="34" charset="0"/>
              <a:buChar char="•"/>
              <a:defRPr/>
            </a:pPr>
            <a:r>
              <a:rPr lang="en-US" sz="2800" u="sng" dirty="0" err="1" smtClean="0"/>
              <a:t>Encomienda</a:t>
            </a:r>
            <a:r>
              <a:rPr lang="en-US" sz="2800" b="1" u="sng" dirty="0" smtClean="0"/>
              <a:t> </a:t>
            </a:r>
            <a:r>
              <a:rPr lang="en-US" sz="2800" u="sng" dirty="0" smtClean="0"/>
              <a:t>system: </a:t>
            </a:r>
            <a:r>
              <a:rPr lang="en-US" sz="2800" dirty="0" smtClean="0"/>
              <a:t>system of forced labor </a:t>
            </a:r>
            <a:r>
              <a:rPr lang="en-US" sz="2800" i="1" dirty="0" smtClean="0"/>
              <a:t>which Native Americans worked on Spanish-owned estates</a:t>
            </a:r>
            <a:endParaRPr lang="en-US" sz="2600" dirty="0" smtClean="0"/>
          </a:p>
          <a:p>
            <a:pPr eaLnBrk="1" fontAlgn="auto" hangingPunct="1">
              <a:spcAft>
                <a:spcPts val="0"/>
              </a:spcAft>
              <a:buFont typeface="Arial" pitchFamily="34" charset="0"/>
              <a:buChar char="•"/>
              <a:defRPr/>
            </a:pPr>
            <a:endParaRPr lang="en-US" dirty="0" smtClean="0"/>
          </a:p>
          <a:p>
            <a:pPr eaLnBrk="1" fontAlgn="auto" hangingPunct="1">
              <a:spcAft>
                <a:spcPts val="0"/>
              </a:spcAft>
              <a:buFont typeface="Arial" pitchFamily="34" charset="0"/>
              <a:buChar char="•"/>
              <a:defRPr/>
            </a:pPr>
            <a:endParaRPr lang="en-US"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rtlCol="0">
            <a:normAutofit fontScale="90000"/>
          </a:bodyPr>
          <a:lstStyle/>
          <a:p>
            <a:pPr eaLnBrk="1" fontAlgn="auto" hangingPunct="1">
              <a:spcAft>
                <a:spcPts val="0"/>
              </a:spcAft>
              <a:defRPr/>
            </a:pPr>
            <a:r>
              <a:rPr lang="en-US" dirty="0" smtClean="0"/>
              <a:t/>
            </a:r>
            <a:br>
              <a:rPr lang="en-US" dirty="0" smtClean="0"/>
            </a:br>
            <a:r>
              <a:rPr lang="en-US" dirty="0" smtClean="0"/>
              <a:t>Hook</a:t>
            </a:r>
            <a:br>
              <a:rPr lang="en-US" dirty="0" smtClean="0"/>
            </a:br>
            <a:r>
              <a:rPr lang="en-US" dirty="0" smtClean="0"/>
              <a:t>“Where is that food from?” 	</a:t>
            </a:r>
            <a:br>
              <a:rPr lang="en-US" dirty="0" smtClean="0"/>
            </a:br>
            <a:endParaRPr lang="en-US" dirty="0" smtClean="0"/>
          </a:p>
        </p:txBody>
      </p:sp>
      <p:sp>
        <p:nvSpPr>
          <p:cNvPr id="4099" name="Content Placeholder 2"/>
          <p:cNvSpPr>
            <a:spLocks noGrp="1"/>
          </p:cNvSpPr>
          <p:nvPr>
            <p:ph idx="1"/>
          </p:nvPr>
        </p:nvSpPr>
        <p:spPr/>
        <p:txBody>
          <a:bodyPr/>
          <a:lstStyle/>
          <a:p>
            <a:pPr eaLnBrk="1" hangingPunct="1">
              <a:buFont typeface="Arial" charset="0"/>
              <a:buNone/>
            </a:pPr>
            <a:r>
              <a:rPr lang="en-US" sz="2000" smtClean="0"/>
              <a:t>Decide where the  plants and animals originated (the Americas, Europe, Asia, and Africa) </a:t>
            </a:r>
            <a:r>
              <a:rPr lang="en-US" smtClean="0"/>
              <a:t>	</a:t>
            </a:r>
          </a:p>
          <a:p>
            <a:pPr eaLnBrk="1" hangingPunct="1"/>
            <a:endParaRPr lang="en-US" smtClean="0"/>
          </a:p>
        </p:txBody>
      </p:sp>
      <p:pic>
        <p:nvPicPr>
          <p:cNvPr id="4100" name="Picture 7" descr="C:\Documents and Settings\administrator\Local Settings\Temporary Internet Files\Content.IE5\VR9N35V2\MC900280296[1].wmf"/>
          <p:cNvPicPr>
            <a:picLocks noChangeAspect="1" noChangeArrowheads="1"/>
          </p:cNvPicPr>
          <p:nvPr/>
        </p:nvPicPr>
        <p:blipFill>
          <a:blip r:embed="rId2" cstate="print"/>
          <a:srcRect/>
          <a:stretch>
            <a:fillRect/>
          </a:stretch>
        </p:blipFill>
        <p:spPr bwMode="auto">
          <a:xfrm>
            <a:off x="6665913" y="2286000"/>
            <a:ext cx="2478087" cy="1577975"/>
          </a:xfrm>
          <a:prstGeom prst="rect">
            <a:avLst/>
          </a:prstGeom>
          <a:noFill/>
          <a:ln w="9525">
            <a:noFill/>
            <a:miter lim="800000"/>
            <a:headEnd/>
            <a:tailEnd/>
          </a:ln>
        </p:spPr>
      </p:pic>
      <p:pic>
        <p:nvPicPr>
          <p:cNvPr id="4101" name="Picture 14" descr="C:\Documents and Settings\administrator\Local Settings\Temporary Internet Files\Content.IE5\MYUF7DUH\MC900228875[1].wmf"/>
          <p:cNvPicPr>
            <a:picLocks noChangeAspect="1" noChangeArrowheads="1"/>
          </p:cNvPicPr>
          <p:nvPr/>
        </p:nvPicPr>
        <p:blipFill>
          <a:blip r:embed="rId3" cstate="print"/>
          <a:srcRect/>
          <a:stretch>
            <a:fillRect/>
          </a:stretch>
        </p:blipFill>
        <p:spPr bwMode="auto">
          <a:xfrm>
            <a:off x="0" y="3429000"/>
            <a:ext cx="3300413" cy="1600200"/>
          </a:xfrm>
          <a:prstGeom prst="rect">
            <a:avLst/>
          </a:prstGeom>
          <a:noFill/>
          <a:ln w="9525">
            <a:noFill/>
            <a:miter lim="800000"/>
            <a:headEnd/>
            <a:tailEnd/>
          </a:ln>
        </p:spPr>
      </p:pic>
      <p:pic>
        <p:nvPicPr>
          <p:cNvPr id="4102" name="Picture 26" descr="C:\Documents and Settings\administrator\Local Settings\Temporary Internet Files\Content.IE5\AXHCAEB8\MC900215783[1].wmf"/>
          <p:cNvPicPr>
            <a:picLocks noChangeAspect="1" noChangeArrowheads="1"/>
          </p:cNvPicPr>
          <p:nvPr/>
        </p:nvPicPr>
        <p:blipFill>
          <a:blip r:embed="rId4" cstate="print"/>
          <a:srcRect/>
          <a:stretch>
            <a:fillRect/>
          </a:stretch>
        </p:blipFill>
        <p:spPr bwMode="auto">
          <a:xfrm>
            <a:off x="6607175" y="4794250"/>
            <a:ext cx="2536825" cy="2063750"/>
          </a:xfrm>
          <a:prstGeom prst="rect">
            <a:avLst/>
          </a:prstGeom>
          <a:noFill/>
          <a:ln w="9525">
            <a:noFill/>
            <a:miter lim="800000"/>
            <a:headEnd/>
            <a:tailEnd/>
          </a:ln>
        </p:spPr>
      </p:pic>
      <p:pic>
        <p:nvPicPr>
          <p:cNvPr id="4103" name="Picture 29" descr="C:\Documents and Settings\administrator\Local Settings\Temporary Internet Files\Content.IE5\AXHCAEB8\MC900336256[1].wmf"/>
          <p:cNvPicPr>
            <a:picLocks noChangeAspect="1" noChangeArrowheads="1"/>
          </p:cNvPicPr>
          <p:nvPr/>
        </p:nvPicPr>
        <p:blipFill>
          <a:blip r:embed="rId5" cstate="print"/>
          <a:srcRect/>
          <a:stretch>
            <a:fillRect/>
          </a:stretch>
        </p:blipFill>
        <p:spPr bwMode="auto">
          <a:xfrm>
            <a:off x="0" y="5105400"/>
            <a:ext cx="1957388" cy="1509713"/>
          </a:xfrm>
          <a:prstGeom prst="rect">
            <a:avLst/>
          </a:prstGeom>
          <a:noFill/>
          <a:ln w="9525">
            <a:noFill/>
            <a:miter lim="800000"/>
            <a:headEnd/>
            <a:tailEnd/>
          </a:ln>
        </p:spPr>
      </p:pic>
      <p:pic>
        <p:nvPicPr>
          <p:cNvPr id="4104" name="Picture 31" descr="C:\Documents and Settings\administrator\Local Settings\Temporary Internet Files\Content.IE5\AXHCAEB8\MC900038516[1].wmf"/>
          <p:cNvPicPr>
            <a:picLocks noChangeAspect="1" noChangeArrowheads="1"/>
          </p:cNvPicPr>
          <p:nvPr/>
        </p:nvPicPr>
        <p:blipFill>
          <a:blip r:embed="rId6" cstate="print"/>
          <a:srcRect/>
          <a:stretch>
            <a:fillRect/>
          </a:stretch>
        </p:blipFill>
        <p:spPr bwMode="auto">
          <a:xfrm>
            <a:off x="4724400" y="4953000"/>
            <a:ext cx="1177925" cy="1687513"/>
          </a:xfrm>
          <a:prstGeom prst="rect">
            <a:avLst/>
          </a:prstGeom>
          <a:noFill/>
          <a:ln w="9525">
            <a:noFill/>
            <a:miter lim="800000"/>
            <a:headEnd/>
            <a:tailEnd/>
          </a:ln>
        </p:spPr>
      </p:pic>
      <p:pic>
        <p:nvPicPr>
          <p:cNvPr id="4105" name="Picture 32" descr="C:\Documents and Settings\administrator\Local Settings\Temporary Internet Files\Content.IE5\VR9N35V2\MC900436907[1].png"/>
          <p:cNvPicPr>
            <a:picLocks noChangeAspect="1" noChangeArrowheads="1"/>
          </p:cNvPicPr>
          <p:nvPr/>
        </p:nvPicPr>
        <p:blipFill>
          <a:blip r:embed="rId7" cstate="print"/>
          <a:srcRect/>
          <a:stretch>
            <a:fillRect/>
          </a:stretch>
        </p:blipFill>
        <p:spPr bwMode="auto">
          <a:xfrm>
            <a:off x="3810000" y="2057400"/>
            <a:ext cx="1714500" cy="1714500"/>
          </a:xfrm>
          <a:prstGeom prst="rect">
            <a:avLst/>
          </a:prstGeom>
          <a:noFill/>
          <a:ln w="9525">
            <a:noFill/>
            <a:miter lim="800000"/>
            <a:headEnd/>
            <a:tailEnd/>
          </a:ln>
        </p:spPr>
      </p:pic>
      <p:pic>
        <p:nvPicPr>
          <p:cNvPr id="4106" name="Picture 34" descr="C:\Documents and Settings\administrator\Local Settings\Temporary Internet Files\Content.IE5\2RNRUG8W\MC900391636[1].wmf"/>
          <p:cNvPicPr>
            <a:picLocks noChangeAspect="1" noChangeArrowheads="1"/>
          </p:cNvPicPr>
          <p:nvPr/>
        </p:nvPicPr>
        <p:blipFill>
          <a:blip r:embed="rId8" cstate="print"/>
          <a:srcRect/>
          <a:stretch>
            <a:fillRect/>
          </a:stretch>
        </p:blipFill>
        <p:spPr bwMode="auto">
          <a:xfrm>
            <a:off x="2590800" y="5006975"/>
            <a:ext cx="1838325" cy="1851025"/>
          </a:xfrm>
          <a:prstGeom prst="rect">
            <a:avLst/>
          </a:prstGeom>
          <a:noFill/>
          <a:ln w="9525">
            <a:noFill/>
            <a:miter lim="800000"/>
            <a:headEnd/>
            <a:tailEnd/>
          </a:ln>
        </p:spPr>
      </p:pic>
      <p:pic>
        <p:nvPicPr>
          <p:cNvPr id="4107" name="Picture 36" descr="C:\Documents and Settings\administrator\Local Settings\Temporary Internet Files\Content.IE5\MYUF7DUH\MC900351488[1].wmf"/>
          <p:cNvPicPr>
            <a:picLocks noChangeAspect="1" noChangeArrowheads="1"/>
          </p:cNvPicPr>
          <p:nvPr/>
        </p:nvPicPr>
        <p:blipFill>
          <a:blip r:embed="rId9" cstate="print"/>
          <a:srcRect/>
          <a:stretch>
            <a:fillRect/>
          </a:stretch>
        </p:blipFill>
        <p:spPr bwMode="auto">
          <a:xfrm>
            <a:off x="4876800" y="2971800"/>
            <a:ext cx="1719263" cy="1781175"/>
          </a:xfrm>
          <a:prstGeom prst="rect">
            <a:avLst/>
          </a:prstGeom>
          <a:noFill/>
          <a:ln w="9525">
            <a:noFill/>
            <a:miter lim="800000"/>
            <a:headEnd/>
            <a:tailEnd/>
          </a:ln>
        </p:spPr>
      </p:pic>
      <p:pic>
        <p:nvPicPr>
          <p:cNvPr id="4108" name="Picture 38" descr="C:\Documents and Settings\administrator\Local Settings\Temporary Internet Files\Content.IE5\AXHCAEB8\MC900351484[1].wmf"/>
          <p:cNvPicPr>
            <a:picLocks noChangeAspect="1" noChangeArrowheads="1"/>
          </p:cNvPicPr>
          <p:nvPr/>
        </p:nvPicPr>
        <p:blipFill>
          <a:blip r:embed="rId10" cstate="print"/>
          <a:srcRect/>
          <a:stretch>
            <a:fillRect/>
          </a:stretch>
        </p:blipFill>
        <p:spPr bwMode="auto">
          <a:xfrm>
            <a:off x="2057400" y="2362200"/>
            <a:ext cx="1589088" cy="17907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4" descr="http://e28.courseblock.com/wp-content/uploads/2012/06/ah02_columbianexchangemap.jpg"/>
          <p:cNvPicPr>
            <a:picLocks noGrp="1" noChangeAspect="1" noChangeArrowheads="1"/>
          </p:cNvPicPr>
          <p:nvPr>
            <p:ph idx="1"/>
          </p:nvPr>
        </p:nvPicPr>
        <p:blipFill>
          <a:blip r:embed="rId2" cstate="print"/>
          <a:srcRect/>
          <a:stretch>
            <a:fillRect/>
          </a:stretch>
        </p:blipFill>
        <p:spPr>
          <a:xfrm>
            <a:off x="-228600" y="0"/>
            <a:ext cx="9372600" cy="6934200"/>
          </a:xfr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457200" y="0"/>
            <a:ext cx="8229600" cy="762000"/>
          </a:xfrm>
        </p:spPr>
        <p:txBody>
          <a:bodyPr/>
          <a:lstStyle/>
          <a:p>
            <a:pPr eaLnBrk="1" hangingPunct="1"/>
            <a:r>
              <a:rPr lang="en-US" smtClean="0"/>
              <a:t>Background</a:t>
            </a:r>
          </a:p>
        </p:txBody>
      </p:sp>
      <p:sp>
        <p:nvSpPr>
          <p:cNvPr id="6147" name="Content Placeholder 2"/>
          <p:cNvSpPr>
            <a:spLocks noGrp="1"/>
          </p:cNvSpPr>
          <p:nvPr>
            <p:ph idx="1"/>
          </p:nvPr>
        </p:nvSpPr>
        <p:spPr>
          <a:xfrm>
            <a:off x="0" y="762000"/>
            <a:ext cx="9144000" cy="5334000"/>
          </a:xfrm>
        </p:spPr>
        <p:txBody>
          <a:bodyPr/>
          <a:lstStyle/>
          <a:p>
            <a:pPr eaLnBrk="1" hangingPunct="1">
              <a:buFont typeface="Arial" charset="0"/>
              <a:buNone/>
            </a:pPr>
            <a:r>
              <a:rPr lang="en-US" sz="1800" dirty="0" smtClean="0"/>
              <a:t>The term, “Columbian Exchange” refers to the exchange of biological commodities(see below) and ideas between the Old World and the New World as a result of the European voyages of exploration that started with Christopher Columbus. “Biological commodities” means living things, or things that were once alive. Examples would include domestic animals, agricultural products, microbes (bacteria and viruses), and even people—some of whom (slaves) were actually treated as commodities to be bought and sold. Prior to 1492, many of these biological commodities had never crossed the ocean. When the two hemispheres finally came into contact, the Columbian Exchange would dramatically and permanently affect human societies and the natural environment on both sides of the ocean.</a:t>
            </a:r>
          </a:p>
          <a:p>
            <a:pPr eaLnBrk="1" hangingPunct="1">
              <a:buFont typeface="Arial" charset="0"/>
              <a:buNone/>
            </a:pPr>
            <a:endParaRPr lang="en-US" sz="1800" dirty="0" smtClean="0"/>
          </a:p>
          <a:p>
            <a:pPr eaLnBrk="1" hangingPunct="1">
              <a:buFont typeface="Calibri" pitchFamily="34" charset="0"/>
              <a:buAutoNum type="arabicPeriod"/>
            </a:pPr>
            <a:r>
              <a:rPr lang="en-US" sz="1800" dirty="0" smtClean="0"/>
              <a:t>What does the term Columbian Exchange mean?</a:t>
            </a:r>
          </a:p>
          <a:p>
            <a:pPr eaLnBrk="1" hangingPunct="1">
              <a:buFont typeface="Calibri" pitchFamily="34" charset="0"/>
              <a:buAutoNum type="arabicPeriod"/>
            </a:pPr>
            <a:r>
              <a:rPr lang="en-US" sz="1800" dirty="0" smtClean="0"/>
              <a:t>For whom is the Columbian Exchanged name for?</a:t>
            </a:r>
          </a:p>
          <a:p>
            <a:pPr eaLnBrk="1" hangingPunct="1">
              <a:buFont typeface="Calibri" pitchFamily="34" charset="0"/>
              <a:buAutoNum type="arabicPeriod"/>
            </a:pPr>
            <a:r>
              <a:rPr lang="en-US" sz="1800" dirty="0" smtClean="0"/>
              <a:t>What is a biological commodity?</a:t>
            </a:r>
          </a:p>
          <a:p>
            <a:pPr eaLnBrk="1" hangingPunct="1">
              <a:buFont typeface="Calibri" pitchFamily="34" charset="0"/>
              <a:buAutoNum type="arabicPeriod"/>
            </a:pPr>
            <a:r>
              <a:rPr lang="en-US" sz="1800" dirty="0" smtClean="0"/>
              <a:t>What type of people were treated as commodities?</a:t>
            </a:r>
          </a:p>
          <a:p>
            <a:pPr eaLnBrk="1" hangingPunct="1">
              <a:buFont typeface="Calibri" pitchFamily="34" charset="0"/>
              <a:buAutoNum type="arabicPeriod"/>
            </a:pPr>
            <a:r>
              <a:rPr lang="en-US" sz="1800" dirty="0" smtClean="0"/>
              <a:t>According to the reading, many commodities never crossed the ocean prior to 1492, what does this mean and state why you believe that to be true.</a:t>
            </a:r>
          </a:p>
          <a:p>
            <a:pPr eaLnBrk="1" hangingPunct="1">
              <a:buFont typeface="Calibri" pitchFamily="34" charset="0"/>
              <a:buAutoNum type="arabicPeriod"/>
            </a:pPr>
            <a:r>
              <a:rPr lang="en-US" sz="1800" dirty="0" smtClean="0"/>
              <a:t>List at least 3 ways the Columbian Exchange “permanently and drastically” affected  the world?</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457200" y="274638"/>
            <a:ext cx="8229600" cy="563562"/>
          </a:xfrm>
        </p:spPr>
        <p:txBody>
          <a:bodyPr/>
          <a:lstStyle/>
          <a:p>
            <a:pPr eaLnBrk="1" hangingPunct="1"/>
            <a:r>
              <a:rPr lang="en-US" sz="2800" smtClean="0"/>
              <a:t>Document 1</a:t>
            </a:r>
          </a:p>
        </p:txBody>
      </p:sp>
      <p:sp>
        <p:nvSpPr>
          <p:cNvPr id="7171" name="Rectangle 4"/>
          <p:cNvSpPr>
            <a:spLocks noChangeArrowheads="1"/>
          </p:cNvSpPr>
          <p:nvPr/>
        </p:nvSpPr>
        <p:spPr bwMode="auto">
          <a:xfrm>
            <a:off x="304800" y="838200"/>
            <a:ext cx="8610600" cy="6062663"/>
          </a:xfrm>
          <a:prstGeom prst="rect">
            <a:avLst/>
          </a:prstGeom>
          <a:noFill/>
          <a:ln w="9525">
            <a:noFill/>
            <a:miter lim="800000"/>
            <a:headEnd/>
            <a:tailEnd/>
          </a:ln>
        </p:spPr>
        <p:txBody>
          <a:bodyPr>
            <a:spAutoFit/>
          </a:bodyPr>
          <a:lstStyle/>
          <a:p>
            <a:pPr>
              <a:defRPr/>
            </a:pPr>
            <a:r>
              <a:rPr lang="en-US" sz="1400" b="1" dirty="0">
                <a:latin typeface="Calibri" pitchFamily="34" charset="0"/>
              </a:rPr>
              <a:t>The Arrival of Europeans </a:t>
            </a:r>
          </a:p>
          <a:p>
            <a:pPr>
              <a:defRPr/>
            </a:pPr>
            <a:r>
              <a:rPr lang="en-US" sz="1200" b="1" i="1" dirty="0">
                <a:latin typeface="Calibri" pitchFamily="34" charset="0"/>
              </a:rPr>
              <a:t>The arrival of Christopher Columbus in the Caribbean in 1492 had a tremendous impact on the future of that region. The passage below describes that arrival. It is taken from an abridgement of Columbus’ personal journal made by </a:t>
            </a:r>
            <a:r>
              <a:rPr lang="en-US" sz="1200" b="1" i="1" dirty="0" err="1">
                <a:latin typeface="Calibri" pitchFamily="34" charset="0"/>
              </a:rPr>
              <a:t>Bartholome</a:t>
            </a:r>
            <a:r>
              <a:rPr lang="en-US" sz="1200" b="1" i="1" dirty="0">
                <a:latin typeface="Calibri" pitchFamily="34" charset="0"/>
              </a:rPr>
              <a:t> de </a:t>
            </a:r>
            <a:r>
              <a:rPr lang="en-US" sz="1200" b="1" i="1" dirty="0" err="1">
                <a:latin typeface="Calibri" pitchFamily="34" charset="0"/>
              </a:rPr>
              <a:t>las</a:t>
            </a:r>
            <a:r>
              <a:rPr lang="en-US" sz="1200" b="1" i="1" dirty="0">
                <a:latin typeface="Calibri" pitchFamily="34" charset="0"/>
              </a:rPr>
              <a:t> </a:t>
            </a:r>
            <a:r>
              <a:rPr lang="en-US" sz="1200" b="1" i="1" dirty="0" err="1">
                <a:latin typeface="Calibri" pitchFamily="34" charset="0"/>
              </a:rPr>
              <a:t>Casas</a:t>
            </a:r>
            <a:r>
              <a:rPr lang="en-US" sz="1400" dirty="0">
                <a:latin typeface="Calibri" pitchFamily="34" charset="0"/>
              </a:rPr>
              <a:t>. </a:t>
            </a:r>
          </a:p>
          <a:p>
            <a:pPr>
              <a:defRPr/>
            </a:pPr>
            <a:endParaRPr lang="en-US" sz="1400" dirty="0">
              <a:latin typeface="Calibri" pitchFamily="34" charset="0"/>
            </a:endParaRPr>
          </a:p>
          <a:p>
            <a:pPr>
              <a:defRPr/>
            </a:pPr>
            <a:r>
              <a:rPr lang="en-US" sz="1400" dirty="0">
                <a:latin typeface="Calibri" pitchFamily="34" charset="0"/>
              </a:rPr>
              <a:t>“In order to win the friendship and affection of that people, and because I was convinced that their conversion to our Holy Faith would be better promoted through love than through force, I presented some of them with red caps and some strings of glass beads which they placed around their necks, and with other trifles of the insignificant worth that delighted them and by which we have got wonderful hold on their affections.” </a:t>
            </a:r>
          </a:p>
          <a:p>
            <a:pPr>
              <a:defRPr/>
            </a:pPr>
            <a:endParaRPr lang="en-US" sz="1400" dirty="0">
              <a:latin typeface="Calibri" pitchFamily="34" charset="0"/>
            </a:endParaRPr>
          </a:p>
          <a:p>
            <a:pPr>
              <a:defRPr/>
            </a:pPr>
            <a:r>
              <a:rPr lang="en-US" sz="1200" b="1" i="1" dirty="0"/>
              <a:t>From the diary of Christopher Columbus during his first voyage of exploration.</a:t>
            </a:r>
          </a:p>
          <a:p>
            <a:pPr>
              <a:defRPr/>
            </a:pPr>
            <a:r>
              <a:rPr lang="en-US" sz="1400" dirty="0"/>
              <a:t> </a:t>
            </a:r>
          </a:p>
          <a:p>
            <a:pPr>
              <a:defRPr/>
            </a:pPr>
            <a:r>
              <a:rPr lang="en-US" sz="1400" i="1" dirty="0"/>
              <a:t>Saturday, 13 October. [1492] At daybreak great multitudes of men came to the shore, all young and of fine shapes, very handsome; their hair not curled but straight and coarse like horse-hair, and all with foreheads and heads much broader than any people I had seen; They came loaded with balls of cotton, parrots, javelins, and other things too numerous to mention; these they exchanged for whatever we chose to give them. </a:t>
            </a:r>
          </a:p>
          <a:p>
            <a:pPr>
              <a:defRPr/>
            </a:pPr>
            <a:endParaRPr lang="en-US" sz="1400" i="1" dirty="0"/>
          </a:p>
          <a:p>
            <a:pPr marL="342900" indent="-342900">
              <a:buFont typeface="+mj-lt"/>
              <a:buAutoNum type="arabicPeriod"/>
              <a:defRPr/>
            </a:pPr>
            <a:r>
              <a:rPr lang="en-US" sz="1400" i="1" dirty="0"/>
              <a:t>What is the topic of this document?</a:t>
            </a:r>
          </a:p>
          <a:p>
            <a:pPr marL="342900" indent="-342900">
              <a:buFont typeface="+mj-lt"/>
              <a:buAutoNum type="arabicPeriod"/>
              <a:defRPr/>
            </a:pPr>
            <a:r>
              <a:rPr lang="en-US" sz="1400" i="1" dirty="0"/>
              <a:t>Above are two excerpts from a diary or journal. Who is being quoted in both entries?</a:t>
            </a:r>
          </a:p>
          <a:p>
            <a:pPr marL="342900" indent="-342900">
              <a:buFont typeface="+mj-lt"/>
              <a:buAutoNum type="arabicPeriod"/>
              <a:defRPr/>
            </a:pPr>
            <a:r>
              <a:rPr lang="en-US" sz="1400" i="1" dirty="0"/>
              <a:t>According to the first </a:t>
            </a:r>
            <a:r>
              <a:rPr lang="en-US" sz="1400" i="1" dirty="0" smtClean="0"/>
              <a:t>quote, </a:t>
            </a:r>
            <a:r>
              <a:rPr lang="en-US" sz="1400" i="1" dirty="0"/>
              <a:t>what were the Europeans planning for the natives? How did he intend to accomplish his goal?</a:t>
            </a:r>
          </a:p>
          <a:p>
            <a:pPr marL="342900" indent="-342900">
              <a:buFont typeface="+mj-lt"/>
              <a:buAutoNum type="arabicPeriod"/>
              <a:defRPr/>
            </a:pPr>
            <a:r>
              <a:rPr lang="en-US" sz="1400" i="1" dirty="0"/>
              <a:t>How did the Europeans describe the natives? Why do you believe this was important information for the Europeans?</a:t>
            </a:r>
          </a:p>
          <a:p>
            <a:pPr marL="342900" indent="-342900">
              <a:buFont typeface="+mj-lt"/>
              <a:buAutoNum type="arabicPeriod"/>
              <a:defRPr/>
            </a:pPr>
            <a:r>
              <a:rPr lang="en-US" sz="1400" i="1" dirty="0"/>
              <a:t>From reading both of these quotes how do you think the Europeans viewed the natives? </a:t>
            </a:r>
            <a:r>
              <a:rPr lang="en-US" sz="1400" i="1" dirty="0" smtClean="0"/>
              <a:t>Cite </a:t>
            </a:r>
            <a:r>
              <a:rPr lang="en-US" sz="1400" i="1" dirty="0"/>
              <a:t>evidence to support your answer.</a:t>
            </a:r>
          </a:p>
          <a:p>
            <a:pPr marL="342900" indent="-342900">
              <a:buFont typeface="+mj-lt"/>
              <a:buAutoNum type="arabicPeriod"/>
              <a:defRPr/>
            </a:pPr>
            <a:endParaRPr lang="en-US" sz="1400" i="1" dirty="0"/>
          </a:p>
          <a:p>
            <a:pPr>
              <a:defRPr/>
            </a:pPr>
            <a:endParaRPr lang="en-US" sz="1400" dirty="0"/>
          </a:p>
          <a:p>
            <a:pPr>
              <a:defRPr/>
            </a:pPr>
            <a:endParaRPr lang="en-US" sz="1400" dirty="0">
              <a:latin typeface="Calibri"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descr="MexicanPopulation"/>
          <p:cNvPicPr>
            <a:picLocks noChangeAspect="1" noChangeArrowheads="1"/>
          </p:cNvPicPr>
          <p:nvPr/>
        </p:nvPicPr>
        <p:blipFill>
          <a:blip r:embed="rId3" cstate="print"/>
          <a:srcRect/>
          <a:stretch>
            <a:fillRect/>
          </a:stretch>
        </p:blipFill>
        <p:spPr bwMode="auto">
          <a:xfrm>
            <a:off x="0" y="0"/>
            <a:ext cx="3124200" cy="4114800"/>
          </a:xfrm>
          <a:prstGeom prst="rect">
            <a:avLst/>
          </a:prstGeom>
          <a:noFill/>
          <a:ln w="9525">
            <a:noFill/>
            <a:miter lim="800000"/>
            <a:headEnd/>
            <a:tailEnd/>
          </a:ln>
        </p:spPr>
      </p:pic>
      <p:sp>
        <p:nvSpPr>
          <p:cNvPr id="8195" name="Title 1"/>
          <p:cNvSpPr>
            <a:spLocks noGrp="1"/>
          </p:cNvSpPr>
          <p:nvPr>
            <p:ph type="title"/>
          </p:nvPr>
        </p:nvSpPr>
        <p:spPr>
          <a:xfrm>
            <a:off x="457200" y="274638"/>
            <a:ext cx="8229600" cy="563562"/>
          </a:xfrm>
        </p:spPr>
        <p:txBody>
          <a:bodyPr/>
          <a:lstStyle/>
          <a:p>
            <a:pPr eaLnBrk="1" hangingPunct="1"/>
            <a:r>
              <a:rPr lang="en-US" sz="3200" smtClean="0"/>
              <a:t>Document 2</a:t>
            </a:r>
          </a:p>
        </p:txBody>
      </p:sp>
      <p:sp>
        <p:nvSpPr>
          <p:cNvPr id="8196" name="Content Placeholder 2"/>
          <p:cNvSpPr>
            <a:spLocks noGrp="1"/>
          </p:cNvSpPr>
          <p:nvPr>
            <p:ph idx="1"/>
          </p:nvPr>
        </p:nvSpPr>
        <p:spPr>
          <a:xfrm>
            <a:off x="2895600" y="762000"/>
            <a:ext cx="5943600" cy="3505200"/>
          </a:xfrm>
        </p:spPr>
        <p:txBody>
          <a:bodyPr/>
          <a:lstStyle/>
          <a:p>
            <a:pPr eaLnBrk="1" hangingPunct="1">
              <a:buFont typeface="Arial" charset="0"/>
              <a:buNone/>
            </a:pPr>
            <a:r>
              <a:rPr lang="en-US" sz="1200" b="1" smtClean="0"/>
              <a:t>The Impact of Disease </a:t>
            </a:r>
          </a:p>
          <a:p>
            <a:pPr eaLnBrk="1" hangingPunct="1">
              <a:buFont typeface="Arial" charset="0"/>
              <a:buNone/>
            </a:pPr>
            <a:r>
              <a:rPr lang="en-US" sz="1200" smtClean="0"/>
              <a:t>The charge of genocide is largely sustained by figures showing the precipitous decline of the Indian population. Although scholars debate the exact numbers, in Alvin Josephy's estimate, the Indian population fell from between fifteen and twenty million when the white man first arrived to a fraction of that 150 years later. Undoubtedly the Indians perished in great numbers. Yet although European enslavement of Indians and the Spanish forced labor system extracted a heavy toll in lives, the vast majority of Indian casualties occurred not as a result of hard labor or deliberate destruction but because of contagious diseases that the Europeans transmitted to the Indians. The spread of infection and unhealthy patterns of behavior was also reciprocal. From the Indians the Europeans contracted syphilis. The Indians also taught the white man about tobacco and cocaine, which would extract an incalculable human toll over the next several centuries. The Europeans, for their part, gave the Indians measles and smallpox. Since the Indians had not developed any resistance or immunity to these unfamiliar ailments, they perished in catastrophic numbers. </a:t>
            </a:r>
          </a:p>
          <a:p>
            <a:pPr eaLnBrk="1" hangingPunct="1">
              <a:buFont typeface="Arial" charset="0"/>
              <a:buNone/>
            </a:pPr>
            <a:r>
              <a:rPr lang="en-US" sz="1200" b="1" smtClean="0"/>
              <a:t>Source: “The Crimes of Christopher Columbus” Dinesh D'Souza</a:t>
            </a:r>
          </a:p>
          <a:p>
            <a:pPr eaLnBrk="1" hangingPunct="1">
              <a:buFont typeface="Arial" charset="0"/>
              <a:buNone/>
            </a:pPr>
            <a:endParaRPr lang="en-US" sz="1200" smtClean="0"/>
          </a:p>
        </p:txBody>
      </p:sp>
      <p:pic>
        <p:nvPicPr>
          <p:cNvPr id="8197" name="Picture 5"/>
          <p:cNvPicPr>
            <a:picLocks noChangeAspect="1" noChangeArrowheads="1"/>
          </p:cNvPicPr>
          <p:nvPr/>
        </p:nvPicPr>
        <p:blipFill>
          <a:blip r:embed="rId4" cstate="print"/>
          <a:srcRect/>
          <a:stretch>
            <a:fillRect/>
          </a:stretch>
        </p:blipFill>
        <p:spPr bwMode="auto">
          <a:xfrm>
            <a:off x="0" y="4295775"/>
            <a:ext cx="3762375" cy="2562225"/>
          </a:xfrm>
          <a:prstGeom prst="rect">
            <a:avLst/>
          </a:prstGeom>
          <a:noFill/>
          <a:ln w="9525">
            <a:noFill/>
            <a:miter lim="800000"/>
            <a:headEnd/>
            <a:tailEnd/>
          </a:ln>
        </p:spPr>
      </p:pic>
      <p:sp>
        <p:nvSpPr>
          <p:cNvPr id="8198" name="TextBox 5"/>
          <p:cNvSpPr txBox="1">
            <a:spLocks noChangeArrowheads="1"/>
          </p:cNvSpPr>
          <p:nvPr/>
        </p:nvSpPr>
        <p:spPr bwMode="auto">
          <a:xfrm>
            <a:off x="3657600" y="4114800"/>
            <a:ext cx="5257800" cy="2678113"/>
          </a:xfrm>
          <a:prstGeom prst="rect">
            <a:avLst/>
          </a:prstGeom>
          <a:noFill/>
          <a:ln w="9525">
            <a:noFill/>
            <a:miter lim="800000"/>
            <a:headEnd/>
            <a:tailEnd/>
          </a:ln>
        </p:spPr>
        <p:txBody>
          <a:bodyPr>
            <a:spAutoFit/>
          </a:bodyPr>
          <a:lstStyle/>
          <a:p>
            <a:pPr marL="228600" indent="-228600">
              <a:buFont typeface="Calibri" pitchFamily="34" charset="0"/>
              <a:buAutoNum type="arabicPeriod"/>
            </a:pPr>
            <a:r>
              <a:rPr lang="en-US" sz="1200" dirty="0"/>
              <a:t>What is the topic being discussed in this document?</a:t>
            </a:r>
          </a:p>
          <a:p>
            <a:pPr marL="228600" indent="-228600">
              <a:buFont typeface="Calibri" pitchFamily="34" charset="0"/>
              <a:buAutoNum type="arabicPeriod"/>
            </a:pPr>
            <a:r>
              <a:rPr lang="en-US" sz="1200" dirty="0"/>
              <a:t>The term genocide should be familiar from the holocaust, what is the words meaning?</a:t>
            </a:r>
          </a:p>
          <a:p>
            <a:pPr marL="228600" indent="-228600">
              <a:buFont typeface="Calibri" pitchFamily="34" charset="0"/>
              <a:buAutoNum type="arabicPeriod"/>
            </a:pPr>
            <a:r>
              <a:rPr lang="en-US" sz="1200" dirty="0"/>
              <a:t>Look at the chart, what information is the chart showing us? </a:t>
            </a:r>
          </a:p>
          <a:p>
            <a:pPr marL="228600" indent="-228600">
              <a:buFont typeface="Calibri" pitchFamily="34" charset="0"/>
              <a:buAutoNum type="arabicPeriod"/>
            </a:pPr>
            <a:r>
              <a:rPr lang="en-US" sz="1200" dirty="0"/>
              <a:t>The Source is from a book “The crimes of Christopher Columbus” Why do you believe the author chose that title for the book?</a:t>
            </a:r>
          </a:p>
          <a:p>
            <a:pPr marL="228600" indent="-228600">
              <a:buFont typeface="Calibri" pitchFamily="34" charset="0"/>
              <a:buAutoNum type="arabicPeriod"/>
            </a:pPr>
            <a:r>
              <a:rPr lang="en-US" sz="1200" dirty="0"/>
              <a:t>The picture is an original drawing from the Mesoamerican natives. Describe what you see in the photo.</a:t>
            </a:r>
          </a:p>
          <a:p>
            <a:pPr marL="228600" indent="-228600">
              <a:buFont typeface="Calibri" pitchFamily="34" charset="0"/>
              <a:buAutoNum type="arabicPeriod"/>
            </a:pPr>
            <a:r>
              <a:rPr lang="en-US" sz="1200" dirty="0"/>
              <a:t>The author shows bias in their writing. What do you believe their bias to be? Provide support. </a:t>
            </a:r>
          </a:p>
          <a:p>
            <a:pPr marL="228600" indent="-228600">
              <a:buFont typeface="Calibri" pitchFamily="34" charset="0"/>
              <a:buAutoNum type="arabicPeriod"/>
            </a:pPr>
            <a:r>
              <a:rPr lang="en-US" sz="1200" dirty="0"/>
              <a:t>Natives were the first slaves in America, </a:t>
            </a:r>
            <a:r>
              <a:rPr lang="en-US" sz="1200" dirty="0" smtClean="0"/>
              <a:t>and </a:t>
            </a:r>
            <a:r>
              <a:rPr lang="en-US" sz="1200" dirty="0"/>
              <a:t>this took its toll on the native population. But what was the number one killer of the natives? Why did the natives die form such things</a:t>
            </a:r>
            <a:r>
              <a:rPr lang="en-US" sz="1200" dirty="0" smtClean="0"/>
              <a:t>.?</a:t>
            </a:r>
            <a:endParaRPr lang="en-US" sz="1200" dirty="0"/>
          </a:p>
          <a:p>
            <a:pPr marL="228600" indent="-228600">
              <a:buFont typeface="Calibri" pitchFamily="34" charset="0"/>
              <a:buAutoNum type="arabicPeriod"/>
            </a:pPr>
            <a:endParaRPr lang="en-US" sz="12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457200" y="274638"/>
            <a:ext cx="8229600" cy="487362"/>
          </a:xfrm>
        </p:spPr>
        <p:txBody>
          <a:bodyPr/>
          <a:lstStyle/>
          <a:p>
            <a:pPr eaLnBrk="1" hangingPunct="1"/>
            <a:r>
              <a:rPr lang="en-US" sz="2400" smtClean="0"/>
              <a:t>Document 3</a:t>
            </a:r>
          </a:p>
        </p:txBody>
      </p:sp>
      <p:sp>
        <p:nvSpPr>
          <p:cNvPr id="9219" name="Content Placeholder 2"/>
          <p:cNvSpPr>
            <a:spLocks noGrp="1"/>
          </p:cNvSpPr>
          <p:nvPr>
            <p:ph idx="1"/>
          </p:nvPr>
        </p:nvSpPr>
        <p:spPr>
          <a:xfrm>
            <a:off x="457200" y="838200"/>
            <a:ext cx="8229600" cy="2971800"/>
          </a:xfrm>
        </p:spPr>
        <p:txBody>
          <a:bodyPr/>
          <a:lstStyle/>
          <a:p>
            <a:pPr eaLnBrk="1" hangingPunct="1">
              <a:buFont typeface="Arial" charset="0"/>
              <a:buNone/>
            </a:pPr>
            <a:r>
              <a:rPr lang="en-US" sz="1200" b="1" smtClean="0"/>
              <a:t>Agricultural Change</a:t>
            </a:r>
          </a:p>
          <a:p>
            <a:pPr eaLnBrk="1" hangingPunct="1">
              <a:buFont typeface="Arial" charset="0"/>
              <a:buNone/>
            </a:pPr>
            <a:r>
              <a:rPr lang="en-US" sz="1200" smtClean="0"/>
              <a:t>Exchanging crops proved to be a far more intricate, involved process than ever could have been imagined at the time. Remarkably, the people of the Americas realized that crops with higher caloric value could not only feed more people, but also allowed people to work harder because they were more energized. This led to an adoption of American crops by European peasantries that changed entire cuisines in various cultures and spread rapidly through the Americas, Europe and finally, Africa. An important crop in Europe was potatoes, as they could be left in the ground until they were ready to be eaten and allowed many Europeans to evade taxes, as tax collectors did not go so far as to dig up not yet harvested crops. Similarly, potatoes were also a helpful crop and food source because when armies invaded and rounded up food for themselves, they were similarly unable to steal the potatoes; thereby, leaving food for the European people. Animals were also a key part of the Columbian Exchange. Horses, pigs, sheep, and cattle were all European animals that flourished rapidly in the Americas because they were able to reproduce without being hindered by predators. Pigs were also a key animal used during ocean travels because they could be dumped on the way to a country or place and then picked up and eaten on the way back. The horse, too, was also a very useful animal as it helped with battle; it allowed for faster travel, it allowed for the surprising of opponents, and allowed people to fight from a higher level.</a:t>
            </a:r>
          </a:p>
          <a:p>
            <a:pPr eaLnBrk="1" hangingPunct="1">
              <a:buFont typeface="Arial" charset="0"/>
              <a:buNone/>
            </a:pPr>
            <a:r>
              <a:rPr lang="en-US" sz="1200" b="1" smtClean="0"/>
              <a:t>“Columbian Exchange” March 31, 2006 Lauren Rees</a:t>
            </a:r>
          </a:p>
        </p:txBody>
      </p:sp>
      <p:pic>
        <p:nvPicPr>
          <p:cNvPr id="9220" name="Picture 5" descr="http://public.gettysburg.edu/~tshannon/hist106web/site19/animals/ships.jpg"/>
          <p:cNvPicPr>
            <a:picLocks noChangeAspect="1" noChangeArrowheads="1"/>
          </p:cNvPicPr>
          <p:nvPr/>
        </p:nvPicPr>
        <p:blipFill>
          <a:blip r:embed="rId2" cstate="print"/>
          <a:srcRect/>
          <a:stretch>
            <a:fillRect/>
          </a:stretch>
        </p:blipFill>
        <p:spPr bwMode="auto">
          <a:xfrm>
            <a:off x="6605588" y="3505200"/>
            <a:ext cx="2224087" cy="3124200"/>
          </a:xfrm>
          <a:prstGeom prst="rect">
            <a:avLst/>
          </a:prstGeom>
          <a:noFill/>
          <a:ln w="9525">
            <a:noFill/>
            <a:miter lim="800000"/>
            <a:headEnd/>
            <a:tailEnd/>
          </a:ln>
        </p:spPr>
      </p:pic>
      <p:sp>
        <p:nvSpPr>
          <p:cNvPr id="9221" name="TextBox 4"/>
          <p:cNvSpPr txBox="1">
            <a:spLocks noChangeArrowheads="1"/>
          </p:cNvSpPr>
          <p:nvPr/>
        </p:nvSpPr>
        <p:spPr bwMode="auto">
          <a:xfrm>
            <a:off x="533400" y="4038600"/>
            <a:ext cx="5410200" cy="1754188"/>
          </a:xfrm>
          <a:prstGeom prst="rect">
            <a:avLst/>
          </a:prstGeom>
          <a:noFill/>
          <a:ln w="9525">
            <a:noFill/>
            <a:miter lim="800000"/>
            <a:headEnd/>
            <a:tailEnd/>
          </a:ln>
        </p:spPr>
        <p:txBody>
          <a:bodyPr>
            <a:spAutoFit/>
          </a:bodyPr>
          <a:lstStyle/>
          <a:p>
            <a:pPr marL="342900" indent="-342900">
              <a:buFont typeface="Calibri" pitchFamily="34" charset="0"/>
              <a:buAutoNum type="arabicPeriod"/>
            </a:pPr>
            <a:r>
              <a:rPr lang="en-US" sz="1200" dirty="0"/>
              <a:t>What is being discussed in document </a:t>
            </a:r>
            <a:r>
              <a:rPr lang="en-US" sz="1200" dirty="0" smtClean="0"/>
              <a:t>3?</a:t>
            </a:r>
            <a:endParaRPr lang="en-US" sz="1200" dirty="0"/>
          </a:p>
          <a:p>
            <a:pPr marL="342900" indent="-342900">
              <a:buFont typeface="Calibri" pitchFamily="34" charset="0"/>
              <a:buAutoNum type="arabicPeriod"/>
            </a:pPr>
            <a:r>
              <a:rPr lang="en-US" sz="1200" dirty="0"/>
              <a:t>What is the source of this document? </a:t>
            </a:r>
          </a:p>
          <a:p>
            <a:pPr marL="342900" indent="-342900">
              <a:buFont typeface="Calibri" pitchFamily="34" charset="0"/>
              <a:buAutoNum type="arabicPeriod"/>
            </a:pPr>
            <a:r>
              <a:rPr lang="en-US" sz="1200" dirty="0"/>
              <a:t>What were the benefits of the crops from the Americas? How did these crops effect European culture?</a:t>
            </a:r>
          </a:p>
          <a:p>
            <a:pPr marL="342900" indent="-342900">
              <a:buFont typeface="Calibri" pitchFamily="34" charset="0"/>
              <a:buAutoNum type="arabicPeriod"/>
            </a:pPr>
            <a:r>
              <a:rPr lang="en-US" sz="1200" dirty="0"/>
              <a:t>The potato became an important crop in </a:t>
            </a:r>
            <a:r>
              <a:rPr lang="en-US" sz="1200" dirty="0" smtClean="0"/>
              <a:t>Europe.  Why</a:t>
            </a:r>
            <a:r>
              <a:rPr lang="en-US" sz="1200" dirty="0"/>
              <a:t>?</a:t>
            </a:r>
          </a:p>
          <a:p>
            <a:pPr marL="342900" indent="-342900">
              <a:buFont typeface="Calibri" pitchFamily="34" charset="0"/>
              <a:buAutoNum type="arabicPeriod"/>
            </a:pPr>
            <a:r>
              <a:rPr lang="en-US" sz="1200" dirty="0"/>
              <a:t>Animals played an important role in the Columbian Exchange. Which animal do you believe had the biggest impact in America? Support your answer. </a:t>
            </a:r>
          </a:p>
          <a:p>
            <a:pPr marL="342900" indent="-342900">
              <a:buFont typeface="Calibri" pitchFamily="34" charset="0"/>
              <a:buAutoNum type="arabicPeriod"/>
            </a:pPr>
            <a:endParaRPr lang="en-US" sz="12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457200" y="274638"/>
            <a:ext cx="8229600" cy="563562"/>
          </a:xfrm>
        </p:spPr>
        <p:txBody>
          <a:bodyPr/>
          <a:lstStyle/>
          <a:p>
            <a:pPr eaLnBrk="1" hangingPunct="1"/>
            <a:r>
              <a:rPr lang="en-US" sz="2000" smtClean="0"/>
              <a:t>Document 4</a:t>
            </a:r>
          </a:p>
        </p:txBody>
      </p:sp>
      <p:sp>
        <p:nvSpPr>
          <p:cNvPr id="10243" name="Content Placeholder 2"/>
          <p:cNvSpPr>
            <a:spLocks noGrp="1"/>
          </p:cNvSpPr>
          <p:nvPr>
            <p:ph idx="1"/>
          </p:nvPr>
        </p:nvSpPr>
        <p:spPr>
          <a:xfrm>
            <a:off x="457200" y="762000"/>
            <a:ext cx="8229600" cy="5364163"/>
          </a:xfrm>
        </p:spPr>
        <p:txBody>
          <a:bodyPr/>
          <a:lstStyle/>
          <a:p>
            <a:pPr eaLnBrk="1" hangingPunct="1">
              <a:buFont typeface="Arial" charset="0"/>
              <a:buNone/>
            </a:pPr>
            <a:r>
              <a:rPr lang="en-US" sz="1400" b="1" dirty="0" smtClean="0"/>
              <a:t>A New Economic System </a:t>
            </a:r>
          </a:p>
          <a:p>
            <a:pPr eaLnBrk="1" hangingPunct="1">
              <a:buFont typeface="Arial" charset="0"/>
              <a:buNone/>
            </a:pPr>
            <a:r>
              <a:rPr lang="en-US" sz="1400" dirty="0" smtClean="0"/>
              <a:t>When they established colonies in the Americas, the Spanish created a new economic system, the </a:t>
            </a:r>
            <a:r>
              <a:rPr lang="en-US" sz="1400" i="1" dirty="0" err="1" smtClean="0"/>
              <a:t>encomienda</a:t>
            </a:r>
            <a:r>
              <a:rPr lang="en-US" sz="1400" i="1" dirty="0" smtClean="0"/>
              <a:t> system, in which Native Americans worked on Spanish-owned estates. The basis for that system was laid out in a letter from King Ferdinand and Queen Isabella to the governor of Hispaniola in 1503. </a:t>
            </a:r>
          </a:p>
          <a:p>
            <a:pPr eaLnBrk="1" hangingPunct="1">
              <a:buFont typeface="Arial" charset="0"/>
              <a:buNone/>
            </a:pPr>
            <a:r>
              <a:rPr lang="en-US" sz="1400" dirty="0" smtClean="0"/>
              <a:t>“Our desire is that the Christians not lack people to work their holdings and to take out what gold there is. It also is our desire that the Indians live in community with the Christians, because they then will help each other cultivate and settle the island, take out the gold, and bring profit to Spain. Therefore, we command you, our governor, to compel the Indians to associate with the Christians. The Indians should work on the Christians’ building, mind the gold, till the fields, and produce food for the Christians. This the Indians shall perform as free people, which they are, and not as slaves. Also, see to it that the Indians are well treated, with those who become Christians better treated than the others. Do not consent or allow any person to do them any harm or oppress them.” </a:t>
            </a:r>
          </a:p>
          <a:p>
            <a:pPr eaLnBrk="1" hangingPunct="1">
              <a:buFont typeface="Arial" charset="0"/>
              <a:buNone/>
            </a:pPr>
            <a:endParaRPr lang="en-US" sz="1400" dirty="0" smtClean="0"/>
          </a:p>
          <a:p>
            <a:pPr eaLnBrk="1" hangingPunct="1">
              <a:buFont typeface="Calibri" pitchFamily="34" charset="0"/>
              <a:buAutoNum type="arabicPeriod"/>
            </a:pPr>
            <a:r>
              <a:rPr lang="en-US" sz="1400" dirty="0" smtClean="0"/>
              <a:t>What is the topic of document 4?</a:t>
            </a:r>
          </a:p>
          <a:p>
            <a:pPr eaLnBrk="1" hangingPunct="1">
              <a:buFont typeface="Calibri" pitchFamily="34" charset="0"/>
              <a:buAutoNum type="arabicPeriod"/>
            </a:pPr>
            <a:r>
              <a:rPr lang="en-US" sz="1400" dirty="0" smtClean="0"/>
              <a:t>Define </a:t>
            </a:r>
            <a:r>
              <a:rPr lang="en-US" sz="1400" dirty="0" err="1" smtClean="0"/>
              <a:t>encomienda</a:t>
            </a:r>
            <a:r>
              <a:rPr lang="en-US" sz="1400" dirty="0" smtClean="0"/>
              <a:t> system.</a:t>
            </a:r>
          </a:p>
          <a:p>
            <a:pPr eaLnBrk="1" hangingPunct="1">
              <a:buFont typeface="Calibri" pitchFamily="34" charset="0"/>
              <a:buAutoNum type="arabicPeriod"/>
            </a:pPr>
            <a:r>
              <a:rPr lang="en-US" sz="1400" dirty="0" smtClean="0"/>
              <a:t>What is the source of this text? How do you know?</a:t>
            </a:r>
          </a:p>
          <a:p>
            <a:pPr eaLnBrk="1" hangingPunct="1">
              <a:buFont typeface="Calibri" pitchFamily="34" charset="0"/>
              <a:buAutoNum type="arabicPeriod"/>
            </a:pPr>
            <a:r>
              <a:rPr lang="en-US" sz="1400" dirty="0" smtClean="0"/>
              <a:t>By reading the above text was seemed to be the main goal of the Spanish? Why?</a:t>
            </a:r>
          </a:p>
          <a:p>
            <a:pPr eaLnBrk="1" hangingPunct="1">
              <a:buFont typeface="Calibri" pitchFamily="34" charset="0"/>
              <a:buAutoNum type="arabicPeriod"/>
            </a:pPr>
            <a:r>
              <a:rPr lang="en-US" sz="1400" dirty="0" smtClean="0"/>
              <a:t>Explain how the author(s) of the text felt the natives should be treated. Was everyone to be treated the same, why or why not?</a:t>
            </a:r>
          </a:p>
          <a:p>
            <a:pPr eaLnBrk="1" hangingPunct="1">
              <a:buFont typeface="Calibri" pitchFamily="34" charset="0"/>
              <a:buAutoNum type="arabicPeriod"/>
            </a:pPr>
            <a:endParaRPr lang="en-US" sz="1400" dirty="0" smtClean="0"/>
          </a:p>
          <a:p>
            <a:pPr eaLnBrk="1" hangingPunct="1">
              <a:buFont typeface="Calibri" pitchFamily="34" charset="0"/>
              <a:buAutoNum type="arabicPeriod"/>
            </a:pPr>
            <a:endParaRPr lang="en-US" sz="1400" dirty="0" smtClean="0"/>
          </a:p>
          <a:p>
            <a:pPr eaLnBrk="1" hangingPunct="1">
              <a:buFont typeface="Calibri" pitchFamily="34" charset="0"/>
              <a:buAutoNum type="arabicPeriod"/>
            </a:pPr>
            <a:endParaRPr lang="en-US" sz="1400"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1651</TotalTime>
  <Words>2269</Words>
  <Application>Microsoft Office PowerPoint</Application>
  <PresentationFormat>On-screen Show (4:3)</PresentationFormat>
  <Paragraphs>100</Paragraphs>
  <Slides>14</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14</vt:i4>
      </vt:variant>
    </vt:vector>
  </HeadingPairs>
  <TitlesOfParts>
    <vt:vector size="17" baseType="lpstr">
      <vt:lpstr>Arial</vt:lpstr>
      <vt:lpstr>Calibri</vt:lpstr>
      <vt:lpstr>Office Theme</vt:lpstr>
      <vt:lpstr>Columbian Exchange DBQ</vt:lpstr>
      <vt:lpstr> Key Concepts/Definitions:  </vt:lpstr>
      <vt:lpstr> Hook “Where is that food from?”   </vt:lpstr>
      <vt:lpstr>PowerPoint Presentation</vt:lpstr>
      <vt:lpstr>Background</vt:lpstr>
      <vt:lpstr>Document 1</vt:lpstr>
      <vt:lpstr>Document 2</vt:lpstr>
      <vt:lpstr>Document 3</vt:lpstr>
      <vt:lpstr>Document 4</vt:lpstr>
      <vt:lpstr>Document 5</vt:lpstr>
      <vt:lpstr>Document 6</vt:lpstr>
      <vt:lpstr>Document 7</vt:lpstr>
      <vt:lpstr>Task   NOT REQUIRED!!!</vt:lpstr>
      <vt:lpstr>For Further Discussion??????</vt:lpstr>
    </vt:vector>
  </TitlesOfParts>
  <Company>Paulding County Schools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Columbian Exchange DBQ</dc:title>
  <dc:creator>Paulding</dc:creator>
  <cp:lastModifiedBy>Vanlue, Coleen K.</cp:lastModifiedBy>
  <cp:revision>135</cp:revision>
  <dcterms:created xsi:type="dcterms:W3CDTF">2013-02-27T13:51:28Z</dcterms:created>
  <dcterms:modified xsi:type="dcterms:W3CDTF">2014-08-25T15:25:26Z</dcterms:modified>
</cp:coreProperties>
</file>