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76" r:id="rId19"/>
    <p:sldId id="277" r:id="rId20"/>
    <p:sldId id="267" r:id="rId21"/>
    <p:sldId id="278" r:id="rId22"/>
    <p:sldId id="283" r:id="rId23"/>
    <p:sldId id="284" r:id="rId24"/>
    <p:sldId id="285" r:id="rId25"/>
    <p:sldId id="287" r:id="rId26"/>
    <p:sldId id="288" r:id="rId27"/>
    <p:sldId id="286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5" r:id="rId36"/>
    <p:sldId id="297" r:id="rId37"/>
    <p:sldId id="298" r:id="rId38"/>
    <p:sldId id="299" r:id="rId39"/>
    <p:sldId id="300" r:id="rId40"/>
    <p:sldId id="303" r:id="rId41"/>
    <p:sldId id="302" r:id="rId42"/>
    <p:sldId id="301" r:id="rId43"/>
    <p:sldId id="304" r:id="rId44"/>
    <p:sldId id="305" r:id="rId45"/>
    <p:sldId id="306" r:id="rId46"/>
    <p:sldId id="307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009999"/>
    <a:srgbClr val="FF0066"/>
    <a:srgbClr val="660033"/>
    <a:srgbClr val="996633"/>
    <a:srgbClr val="CC9900"/>
    <a:srgbClr val="666699"/>
    <a:srgbClr val="6666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782" autoAdjust="0"/>
  </p:normalViewPr>
  <p:slideViewPr>
    <p:cSldViewPr>
      <p:cViewPr varScale="1">
        <p:scale>
          <a:sx n="102" d="100"/>
          <a:sy n="102" d="100"/>
        </p:scale>
        <p:origin x="2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4605-27E6-4B57-B2DD-715DCD5AF61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0F57-61FB-47A3-9B62-AF755C17B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Early US Colonial History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 descr="http://www.tudo.co.uk/quakers_craw/shell/contents/quakers/images_quakers/william_penn_1644_1718/william_penn_and_the_indians_of_pennsylvania_scr703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63000" cy="577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Autofit/>
          </a:bodyPr>
          <a:lstStyle/>
          <a:p>
            <a:r>
              <a:rPr lang="en-US" sz="3800" b="1" i="1" u="sng" dirty="0" smtClean="0"/>
              <a:t>Creating the “American Identity”</a:t>
            </a:r>
            <a:endParaRPr lang="en-US" sz="3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What is an American? What “makes” you “American”? How do we define this today and what does it mean for us and our society?</a:t>
            </a:r>
            <a:endParaRPr lang="en-US" sz="1900" dirty="0"/>
          </a:p>
          <a:p>
            <a:r>
              <a:rPr lang="en-US" sz="1900" dirty="0" smtClean="0"/>
              <a:t>What were Immigrants coming to America looking for/seeking?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#1: NO intentions of developing a new civilization or country</a:t>
            </a:r>
          </a:p>
          <a:p>
            <a:pPr>
              <a:buNone/>
            </a:pPr>
            <a:r>
              <a:rPr lang="en-US" sz="1900" dirty="0" smtClean="0"/>
              <a:t>	#2: Wanted to escape </a:t>
            </a:r>
            <a:r>
              <a:rPr lang="en-US" sz="1900" b="1" i="1" dirty="0"/>
              <a:t>R</a:t>
            </a:r>
            <a:r>
              <a:rPr lang="en-US" sz="1900" b="1" i="1" dirty="0" smtClean="0"/>
              <a:t>eligious Persecution – NOT for ‘Freedom of religion’</a:t>
            </a:r>
          </a:p>
          <a:p>
            <a:pPr>
              <a:buNone/>
            </a:pPr>
            <a:r>
              <a:rPr lang="en-US" sz="1900" b="1" i="1" dirty="0"/>
              <a:t>	</a:t>
            </a:r>
            <a:r>
              <a:rPr lang="en-US" sz="1900" dirty="0" smtClean="0"/>
              <a:t>#3: </a:t>
            </a:r>
            <a:r>
              <a:rPr lang="en-US" sz="1900" b="1" i="1" dirty="0" smtClean="0"/>
              <a:t>“</a:t>
            </a:r>
            <a:r>
              <a:rPr lang="en-US" sz="1900" b="1" i="1" dirty="0" err="1" smtClean="0"/>
              <a:t>Headright</a:t>
            </a:r>
            <a:r>
              <a:rPr lang="en-US" sz="1900" b="1" i="1" dirty="0" smtClean="0"/>
              <a:t> System” </a:t>
            </a:r>
            <a:r>
              <a:rPr lang="en-US" sz="1900" dirty="0" smtClean="0"/>
              <a:t>– each colonists who pays for passage to ‘New World’ receives 50 acre land grant (rich gained massive amount of land by paying for passage of indentured servants)</a:t>
            </a:r>
            <a:r>
              <a:rPr lang="en-US" sz="1900" b="1" i="1" dirty="0"/>
              <a:t> </a:t>
            </a:r>
            <a:r>
              <a:rPr lang="en-US" sz="1900" b="1" i="1" dirty="0" smtClean="0"/>
              <a:t>=&gt;  </a:t>
            </a:r>
            <a:r>
              <a:rPr lang="en-US" sz="1900" dirty="0" smtClean="0"/>
              <a:t>Land = measure of wealth in Europe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#4: Hoped for a better life economically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#5: Religious enthusiasm led some to brave journey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#6: Desire for change and escape from European society</a:t>
            </a:r>
          </a:p>
          <a:p>
            <a:pPr>
              <a:buNone/>
            </a:pPr>
            <a:r>
              <a:rPr lang="en-US" sz="1900" dirty="0"/>
              <a:t>	</a:t>
            </a:r>
            <a:r>
              <a:rPr lang="en-US" sz="1900" dirty="0" smtClean="0"/>
              <a:t>#7: Some disillusioned w/ European class system</a:t>
            </a:r>
          </a:p>
          <a:p>
            <a:pPr>
              <a:buNone/>
            </a:pPr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24578" name="Picture 2" descr="http://upload.wikimedia.org/wikipedia/commons/thumb/5/5c/Grand_Union_Flag.svg/800px-Grand_Union_Fla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962401"/>
            <a:ext cx="5029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What factors did Colonists have to contend with?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#1</a:t>
            </a:r>
            <a:r>
              <a:rPr lang="en-US" sz="1800" dirty="0" smtClean="0"/>
              <a:t>: Trip across Atlantic was ~ 2000 miles long!</a:t>
            </a:r>
          </a:p>
          <a:p>
            <a:pPr>
              <a:buNone/>
            </a:pPr>
            <a:r>
              <a:rPr lang="en-US" sz="1800" dirty="0" smtClean="0"/>
              <a:t>#2: Starting life over in a new unsettled area very difficult</a:t>
            </a:r>
          </a:p>
          <a:p>
            <a:pPr>
              <a:buNone/>
            </a:pPr>
            <a:r>
              <a:rPr lang="en-US" sz="1800" dirty="0" smtClean="0"/>
              <a:t>#3: Native Americans were hostile at times</a:t>
            </a:r>
            <a:endParaRPr lang="en-US" sz="1800" dirty="0"/>
          </a:p>
          <a:p>
            <a:pPr>
              <a:buNone/>
            </a:pPr>
            <a:r>
              <a:rPr lang="en-US" sz="1800" dirty="0" smtClean="0"/>
              <a:t>#4: Family and any support structure left behind in Europe</a:t>
            </a:r>
          </a:p>
          <a:p>
            <a:pPr>
              <a:buNone/>
            </a:pPr>
            <a:r>
              <a:rPr lang="en-US" sz="1800" dirty="0" smtClean="0"/>
              <a:t>#5: Harsh reality of survival in the New World =&gt; Many colonies fail/struggle initially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-- </a:t>
            </a:r>
            <a:r>
              <a:rPr lang="en-US" sz="1800" b="1" i="1" dirty="0" smtClean="0"/>
              <a:t>Sir </a:t>
            </a:r>
            <a:r>
              <a:rPr lang="en-US" sz="1800" b="1" i="1" dirty="0"/>
              <a:t>W</a:t>
            </a:r>
            <a:r>
              <a:rPr lang="en-US" sz="1800" b="1" i="1" dirty="0" smtClean="0"/>
              <a:t>alter Raleigh’s</a:t>
            </a:r>
            <a:r>
              <a:rPr lang="en-US" sz="1800" dirty="0" smtClean="0"/>
              <a:t>, </a:t>
            </a:r>
            <a:r>
              <a:rPr lang="en-US" sz="1800" b="1" i="1" dirty="0" smtClean="0"/>
              <a:t>Jamestown</a:t>
            </a:r>
            <a:r>
              <a:rPr lang="en-US" sz="1800" dirty="0" smtClean="0"/>
              <a:t>, </a:t>
            </a:r>
            <a:r>
              <a:rPr lang="en-US" sz="1800" b="1" i="1" dirty="0" smtClean="0"/>
              <a:t>Puritans</a:t>
            </a:r>
            <a:r>
              <a:rPr lang="en-US" sz="1800" dirty="0" smtClean="0"/>
              <a:t>, etc….</a:t>
            </a:r>
          </a:p>
          <a:p>
            <a:pPr>
              <a:buNone/>
            </a:pPr>
            <a:r>
              <a:rPr lang="en-US" sz="1800" dirty="0" smtClean="0"/>
              <a:t>#6: Lack of Government or Bodies of law in the New World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-- No real ‘laws’, courts, police, etc….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23554" name="Picture 2" descr="http://cache.eb.com/eb/image?id=83680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00400"/>
            <a:ext cx="6248400" cy="357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Who Came to the New World??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029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#</a:t>
            </a:r>
            <a:r>
              <a:rPr lang="en-US" sz="21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err="1" smtClean="0"/>
              <a:t>Criminals&amp;Escapees</a:t>
            </a:r>
            <a:r>
              <a:rPr lang="en-US" sz="2000" dirty="0" smtClean="0"/>
              <a:t> – desired a ‘new start’</a:t>
            </a:r>
          </a:p>
          <a:p>
            <a:pPr>
              <a:buNone/>
            </a:pPr>
            <a:r>
              <a:rPr lang="en-US" sz="2000" dirty="0" smtClean="0"/>
              <a:t>#2: Lower classes and those attempting to escape poverty</a:t>
            </a:r>
          </a:p>
          <a:p>
            <a:pPr>
              <a:buNone/>
            </a:pPr>
            <a:r>
              <a:rPr lang="en-US" sz="2000" dirty="0" smtClean="0"/>
              <a:t>#3: Those persecuted for their religion (i.e. </a:t>
            </a:r>
            <a:r>
              <a:rPr lang="en-US" sz="2000" b="1" i="1" dirty="0" smtClean="0"/>
              <a:t>Puritans, Quakers</a:t>
            </a:r>
            <a:r>
              <a:rPr lang="en-US" sz="2000" dirty="0" smtClean="0"/>
              <a:t>, etc. . .)</a:t>
            </a:r>
          </a:p>
          <a:p>
            <a:pPr>
              <a:buNone/>
            </a:pPr>
            <a:r>
              <a:rPr lang="en-US" sz="2000" dirty="0" smtClean="0"/>
              <a:t>#4: Indentured Servants (majority of early colonial population)</a:t>
            </a:r>
          </a:p>
          <a:p>
            <a:pPr>
              <a:buNone/>
            </a:pPr>
            <a:r>
              <a:rPr lang="en-US" sz="2000" dirty="0" smtClean="0"/>
              <a:t>#5: Wealthy attempting to gain vast tracts of land by paying for indentured servants</a:t>
            </a:r>
          </a:p>
          <a:p>
            <a:pPr>
              <a:buNone/>
            </a:pPr>
            <a:r>
              <a:rPr lang="en-US" sz="2000" dirty="0" smtClean="0"/>
              <a:t>#6: Adventurers</a:t>
            </a:r>
          </a:p>
          <a:p>
            <a:pPr>
              <a:buNone/>
            </a:pPr>
            <a:r>
              <a:rPr lang="en-US" sz="2000" dirty="0" smtClean="0"/>
              <a:t>#7: Men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26626" name="Picture 2" descr="http://www.jamessmithnoelcollection.org/images/sir%20nathaniel%20ba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761999"/>
            <a:ext cx="4038600" cy="592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400" b="1" i="1" u="sng" dirty="0" smtClean="0"/>
              <a:t>European Colonization – Story of 4 ‘Empires’</a:t>
            </a:r>
            <a:endParaRPr lang="en-US" sz="3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343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u="sng" dirty="0" smtClean="0"/>
              <a:t>Spanish Colonization</a:t>
            </a:r>
          </a:p>
          <a:p>
            <a:r>
              <a:rPr lang="en-US" sz="1800" b="1" i="1" dirty="0" smtClean="0"/>
              <a:t>Motives</a:t>
            </a:r>
          </a:p>
          <a:p>
            <a:pPr>
              <a:buNone/>
            </a:pPr>
            <a:r>
              <a:rPr lang="en-US" sz="1800" i="1" dirty="0" smtClean="0"/>
              <a:t>	1. </a:t>
            </a:r>
            <a:r>
              <a:rPr lang="en-US" sz="1800" dirty="0" smtClean="0"/>
              <a:t>Resources such as </a:t>
            </a:r>
            <a:r>
              <a:rPr lang="en-US" sz="1800" b="1" i="1" dirty="0" smtClean="0"/>
              <a:t>Gold/Silver</a:t>
            </a:r>
            <a:r>
              <a:rPr lang="en-US" sz="1800" dirty="0" smtClean="0"/>
              <a:t>; Agricultural goods such as </a:t>
            </a:r>
            <a:r>
              <a:rPr lang="en-US" sz="1800" b="1" i="1" dirty="0" smtClean="0"/>
              <a:t>sugar/indigo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2. Convert Natives to </a:t>
            </a:r>
            <a:r>
              <a:rPr lang="en-US" sz="1800" b="1" i="1" dirty="0" smtClean="0"/>
              <a:t>Roman Catholicism </a:t>
            </a:r>
            <a:r>
              <a:rPr lang="en-US" sz="1800" dirty="0" smtClean="0"/>
              <a:t>(missionaries establish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settlements)</a:t>
            </a:r>
          </a:p>
          <a:p>
            <a:pPr>
              <a:buNone/>
            </a:pPr>
            <a:r>
              <a:rPr lang="en-US" sz="1800" dirty="0" smtClean="0"/>
              <a:t>	3. Expand empire</a:t>
            </a:r>
          </a:p>
          <a:p>
            <a:r>
              <a:rPr lang="en-US" sz="1800" b="1" i="1" dirty="0" smtClean="0"/>
              <a:t>Extent</a:t>
            </a:r>
          </a:p>
          <a:p>
            <a:pPr>
              <a:buNone/>
            </a:pPr>
            <a:r>
              <a:rPr lang="en-US" sz="1800" dirty="0" smtClean="0"/>
              <a:t>	1. Most of Central and South America; Mexico </a:t>
            </a:r>
          </a:p>
          <a:p>
            <a:pPr>
              <a:buNone/>
            </a:pPr>
            <a:r>
              <a:rPr lang="en-US" sz="1800" dirty="0" smtClean="0"/>
              <a:t>	2. Parts of US – FL, NM, AZ, TX, CA</a:t>
            </a:r>
          </a:p>
          <a:p>
            <a:r>
              <a:rPr lang="en-US" sz="1800" b="1" i="1" dirty="0" smtClean="0"/>
              <a:t>Cultural/Economic Impact</a:t>
            </a:r>
          </a:p>
          <a:p>
            <a:pPr>
              <a:buNone/>
            </a:pPr>
            <a:r>
              <a:rPr lang="en-US" sz="1800" dirty="0" smtClean="0"/>
              <a:t>	1. Language (Spanish still spoken), Religion, architecture, intermarriages (one of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mother countries to do this)</a:t>
            </a:r>
          </a:p>
          <a:p>
            <a:pPr>
              <a:buNone/>
            </a:pPr>
            <a:r>
              <a:rPr lang="en-US" sz="1800" dirty="0" smtClean="0"/>
              <a:t>	-- Rigid class system =&gt; </a:t>
            </a:r>
            <a:r>
              <a:rPr lang="en-US" sz="1800" i="1" dirty="0" err="1" smtClean="0"/>
              <a:t>Peninsulares</a:t>
            </a:r>
            <a:r>
              <a:rPr lang="en-US" sz="1800" i="1" dirty="0" smtClean="0"/>
              <a:t>, 	Creoles, </a:t>
            </a:r>
            <a:r>
              <a:rPr lang="en-US" sz="1800" i="1" dirty="0" err="1" smtClean="0"/>
              <a:t>Mestizos</a:t>
            </a:r>
            <a:r>
              <a:rPr lang="en-US" sz="1800" i="1" dirty="0" smtClean="0"/>
              <a:t>/Mulattos, 	Natives/Africans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Juan Ponce </a:t>
            </a:r>
            <a:r>
              <a:rPr lang="en-US" b="1" i="1" dirty="0" err="1" smtClean="0"/>
              <a:t>DeLeon</a:t>
            </a:r>
            <a:r>
              <a:rPr lang="en-US" b="1" i="1" dirty="0" smtClean="0"/>
              <a:t> – Spanish Explorer</a:t>
            </a:r>
            <a:endParaRPr lang="en-US" b="1" i="1" dirty="0"/>
          </a:p>
        </p:txBody>
      </p:sp>
      <p:pic>
        <p:nvPicPr>
          <p:cNvPr id="3076" name="Picture 4" descr="http://bellsouthpwp.net/r/u/ruiz_b/PuertoRico/Juan_Ponce_de_L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85800"/>
            <a:ext cx="4267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41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	2. </a:t>
            </a:r>
            <a:r>
              <a:rPr lang="en-US" sz="1800" dirty="0" smtClean="0"/>
              <a:t>Introduced wheat, barley, fruit trees, horses &amp; cattle</a:t>
            </a:r>
          </a:p>
          <a:p>
            <a:pPr>
              <a:buNone/>
            </a:pPr>
            <a:r>
              <a:rPr lang="en-US" sz="1800" i="1" dirty="0" smtClean="0"/>
              <a:t>	3. </a:t>
            </a:r>
            <a:r>
              <a:rPr lang="en-US" sz="1800" b="1" i="1" dirty="0" err="1" smtClean="0"/>
              <a:t>Encomienda</a:t>
            </a:r>
            <a:r>
              <a:rPr lang="en-US" sz="1800" b="1" i="1" dirty="0" smtClean="0"/>
              <a:t> system – </a:t>
            </a:r>
            <a:r>
              <a:rPr lang="en-US" sz="1800" dirty="0" smtClean="0"/>
              <a:t>Spanish crown gives Spanish citizens land in exchange for tribute (Natives enslaved to provide tribute)</a:t>
            </a:r>
          </a:p>
          <a:p>
            <a:r>
              <a:rPr lang="en-US" sz="1800" b="1" i="1" dirty="0" smtClean="0"/>
              <a:t>Treatment of Colonies/Governance</a:t>
            </a:r>
          </a:p>
          <a:p>
            <a:pPr>
              <a:buNone/>
            </a:pPr>
            <a:r>
              <a:rPr lang="en-US" sz="1800" dirty="0" smtClean="0"/>
              <a:t>	1. No self Government for colonies</a:t>
            </a:r>
          </a:p>
          <a:p>
            <a:pPr>
              <a:buNone/>
            </a:pPr>
            <a:r>
              <a:rPr lang="en-US" sz="1800" dirty="0" smtClean="0"/>
              <a:t>	2. Crown created </a:t>
            </a:r>
            <a:r>
              <a:rPr lang="en-US" sz="1800" b="1" i="1" dirty="0" smtClean="0"/>
              <a:t>Viceroyalties</a:t>
            </a:r>
            <a:r>
              <a:rPr lang="en-US" sz="1800" dirty="0" smtClean="0"/>
              <a:t> and assigned </a:t>
            </a:r>
            <a:r>
              <a:rPr lang="en-US" sz="1800" b="1" i="1" dirty="0" err="1" smtClean="0"/>
              <a:t>Peninsulares</a:t>
            </a:r>
            <a:r>
              <a:rPr lang="en-US" sz="1800" b="1" i="1" dirty="0" smtClean="0"/>
              <a:t> </a:t>
            </a:r>
            <a:r>
              <a:rPr lang="en-US" sz="1800" dirty="0" smtClean="0"/>
              <a:t>to administer them</a:t>
            </a:r>
          </a:p>
          <a:p>
            <a:pPr>
              <a:buNone/>
            </a:pPr>
            <a:r>
              <a:rPr lang="en-US" sz="1800" dirty="0" smtClean="0"/>
              <a:t>	3. Squandered early advantage and resources in competition w/ </a:t>
            </a:r>
            <a:r>
              <a:rPr lang="en-US" sz="1800" dirty="0" err="1" smtClean="0"/>
              <a:t>Portugese</a:t>
            </a:r>
            <a:endParaRPr lang="en-US" sz="1800" dirty="0" smtClean="0"/>
          </a:p>
          <a:p>
            <a:r>
              <a:rPr lang="en-US" sz="1800" b="1" i="1" dirty="0" smtClean="0"/>
              <a:t>Decline</a:t>
            </a:r>
          </a:p>
          <a:p>
            <a:pPr>
              <a:buNone/>
            </a:pPr>
            <a:r>
              <a:rPr lang="en-US" sz="1800" dirty="0" smtClean="0"/>
              <a:t>	1. </a:t>
            </a:r>
            <a:r>
              <a:rPr lang="en-US" sz="1800" b="1" i="1" dirty="0" smtClean="0"/>
              <a:t>Spanish Armada </a:t>
            </a:r>
            <a:r>
              <a:rPr lang="en-US" sz="1800" dirty="0" smtClean="0"/>
              <a:t>Defeat in 1588</a:t>
            </a:r>
          </a:p>
          <a:p>
            <a:pPr>
              <a:buNone/>
            </a:pPr>
            <a:r>
              <a:rPr lang="en-US" sz="1800" dirty="0" smtClean="0"/>
              <a:t>	2. French and Indian War (1763)</a:t>
            </a:r>
          </a:p>
          <a:p>
            <a:pPr>
              <a:buNone/>
            </a:pPr>
            <a:r>
              <a:rPr lang="en-US" sz="1800" dirty="0" smtClean="0"/>
              <a:t>	3. Spanish-American war (1898)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8674" name="Picture 2" descr="http://www.irwinator.com/126/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"/>
            <a:ext cx="4648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aculty.umf.maine.edu/~walters/web%20103/Spanish%20atroc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French Colonization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572000" cy="5943600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Motives</a:t>
            </a:r>
          </a:p>
          <a:p>
            <a:pPr>
              <a:buNone/>
            </a:pPr>
            <a:r>
              <a:rPr lang="en-US" sz="2000" dirty="0" smtClean="0"/>
              <a:t>	1. Keep up with Spain and English</a:t>
            </a:r>
          </a:p>
          <a:p>
            <a:pPr>
              <a:buNone/>
            </a:pPr>
            <a:r>
              <a:rPr lang="en-US" sz="2000" dirty="0" smtClean="0"/>
              <a:t>	2. Fish for Cod in </a:t>
            </a:r>
            <a:r>
              <a:rPr lang="en-US" sz="2000" dirty="0" err="1" smtClean="0"/>
              <a:t>NewFoundland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3. Trade for furs w/Natives</a:t>
            </a:r>
          </a:p>
          <a:p>
            <a:pPr>
              <a:buNone/>
            </a:pPr>
            <a:r>
              <a:rPr lang="en-US" sz="2000" dirty="0" smtClean="0"/>
              <a:t>	4. Convert Natives to Christianity</a:t>
            </a:r>
          </a:p>
          <a:p>
            <a:r>
              <a:rPr lang="en-US" sz="2000" b="1" i="1" dirty="0" smtClean="0"/>
              <a:t>Extent</a:t>
            </a:r>
            <a:endParaRPr lang="en-US" sz="1600" b="1" i="1" dirty="0" smtClean="0"/>
          </a:p>
          <a:p>
            <a:pPr>
              <a:buNone/>
            </a:pPr>
            <a:r>
              <a:rPr lang="en-US" sz="1600" b="1" i="1" dirty="0" smtClean="0"/>
              <a:t>	</a:t>
            </a:r>
            <a:r>
              <a:rPr lang="en-US" sz="2000" dirty="0" smtClean="0"/>
              <a:t>1. Canada</a:t>
            </a:r>
          </a:p>
          <a:p>
            <a:pPr>
              <a:buNone/>
            </a:pPr>
            <a:r>
              <a:rPr lang="en-US" sz="2000" dirty="0" smtClean="0"/>
              <a:t>	2. S. America in N. parts of continent</a:t>
            </a:r>
          </a:p>
          <a:p>
            <a:pPr>
              <a:buNone/>
            </a:pPr>
            <a:r>
              <a:rPr lang="en-US" sz="2000" dirty="0" smtClean="0"/>
              <a:t>	3. Louisiana &amp; Mississippi Valley</a:t>
            </a:r>
          </a:p>
          <a:p>
            <a:r>
              <a:rPr lang="en-US" sz="2000" b="1" i="1" dirty="0" smtClean="0"/>
              <a:t>Limited Population </a:t>
            </a:r>
            <a:r>
              <a:rPr lang="en-US" sz="2000" i="1" dirty="0" smtClean="0"/>
              <a:t>(New France has only ~80,000 settlers) </a:t>
            </a:r>
            <a:r>
              <a:rPr lang="en-US" sz="2000" b="1" i="1" dirty="0" smtClean="0"/>
              <a:t>*WHY?*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1. NO Gold or Silver</a:t>
            </a:r>
          </a:p>
          <a:p>
            <a:pPr>
              <a:buNone/>
            </a:pPr>
            <a:r>
              <a:rPr lang="en-US" sz="2000" dirty="0" smtClean="0"/>
              <a:t>	2. Only Catholics could emigrate</a:t>
            </a:r>
          </a:p>
          <a:p>
            <a:pPr>
              <a:buNone/>
            </a:pPr>
            <a:r>
              <a:rPr lang="en-US" sz="2000" dirty="0" smtClean="0"/>
              <a:t>	3. More interest in fur trade (i.e. males only come; little interest in farming)</a:t>
            </a:r>
          </a:p>
          <a:p>
            <a:pPr>
              <a:buNone/>
            </a:pPr>
            <a:r>
              <a:rPr lang="en-US" sz="2000" dirty="0" smtClean="0"/>
              <a:t>	4. Colonies had no self-government</a:t>
            </a:r>
          </a:p>
        </p:txBody>
      </p:sp>
      <p:pic>
        <p:nvPicPr>
          <p:cNvPr id="30722" name="Picture 2" descr="http://www.cesa4.k12.wi.us/programs-services/itech/edtech/03-04teachers/sparta/web/delasall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4371975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Rene Robert De La Salle – French Explorer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343400" cy="3581400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Treatment of the Colonies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1. Most powerful empire from 1620-1720 (Pop. 4x that of English and Spanish)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2. Did not focus on colonies and realize importance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3. Population never increased</a:t>
            </a:r>
          </a:p>
          <a:p>
            <a:r>
              <a:rPr lang="en-US" sz="2000" b="1" i="1" dirty="0" smtClean="0"/>
              <a:t>Decline</a:t>
            </a:r>
          </a:p>
          <a:p>
            <a:pPr>
              <a:buNone/>
            </a:pPr>
            <a:r>
              <a:rPr lang="en-US" sz="2000" b="1" i="1" dirty="0" smtClean="0"/>
              <a:t>	-- French and Indian War (1763) =&gt; </a:t>
            </a:r>
            <a:r>
              <a:rPr lang="en-US" sz="2000" dirty="0" smtClean="0"/>
              <a:t>French still strong in Quebec, LA</a:t>
            </a:r>
            <a:endParaRPr lang="en-US" sz="2000" i="1" dirty="0" smtClean="0"/>
          </a:p>
        </p:txBody>
      </p:sp>
      <p:pic>
        <p:nvPicPr>
          <p:cNvPr id="29698" name="Picture 2" descr="http://spider.georgetowncollege.edu/HTALLANT/COURSES/his318/maps/fr-n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"/>
            <a:ext cx="4651646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Dutch Colonization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3048000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Motive and Extent</a:t>
            </a:r>
          </a:p>
          <a:p>
            <a:pPr>
              <a:buNone/>
            </a:pPr>
            <a:r>
              <a:rPr lang="en-US" sz="1800" dirty="0" smtClean="0"/>
              <a:t>	1. Fur trade on the Hudson River</a:t>
            </a:r>
          </a:p>
          <a:p>
            <a:pPr>
              <a:buNone/>
            </a:pPr>
            <a:r>
              <a:rPr lang="en-US" sz="1800" b="1" i="1" dirty="0" smtClean="0"/>
              <a:t>	2. Manhattan Island – Peter Minuit </a:t>
            </a:r>
            <a:r>
              <a:rPr lang="en-US" sz="1800" dirty="0" smtClean="0"/>
              <a:t>pays $60 guilders for it from Natives!</a:t>
            </a:r>
          </a:p>
          <a:p>
            <a:pPr>
              <a:buNone/>
            </a:pPr>
            <a:r>
              <a:rPr lang="en-US" sz="1800" b="1" i="1" dirty="0" smtClean="0"/>
              <a:t>	3. </a:t>
            </a:r>
            <a:r>
              <a:rPr lang="en-US" sz="1800" dirty="0" smtClean="0"/>
              <a:t>Long Island, NJ and small amount in Delaware</a:t>
            </a:r>
          </a:p>
          <a:p>
            <a:r>
              <a:rPr lang="en-US" sz="1800" b="1" i="1" dirty="0" smtClean="0"/>
              <a:t>Limited Population</a:t>
            </a:r>
            <a:r>
              <a:rPr lang="en-US" sz="1800" dirty="0" smtClean="0"/>
              <a:t> – allowed any nationality to live in colonies (Dutch become minority)</a:t>
            </a:r>
          </a:p>
          <a:p>
            <a:r>
              <a:rPr lang="en-US" sz="1800" b="1" i="1" dirty="0" smtClean="0"/>
              <a:t>Decline – </a:t>
            </a:r>
            <a:r>
              <a:rPr lang="en-US" sz="1800" dirty="0" smtClean="0"/>
              <a:t>England became their rivals on Eastern Seaboard =&gt; English ‘invaded’ their colonies w/ settlers and established new government</a:t>
            </a:r>
          </a:p>
          <a:p>
            <a:pPr>
              <a:buNone/>
            </a:pPr>
            <a:r>
              <a:rPr lang="en-US" sz="2000" b="1" i="1" dirty="0" smtClean="0"/>
              <a:t>	</a:t>
            </a:r>
            <a:endParaRPr lang="en-US" sz="2000" b="1" i="1" dirty="0"/>
          </a:p>
        </p:txBody>
      </p:sp>
      <p:pic>
        <p:nvPicPr>
          <p:cNvPr id="33796" name="Picture 4" descr="http://cache.viewimages.com/xc/51246976.jpg?v=1&amp;c=ViewImages&amp;k=2&amp;d=444ED34A869CB97038A90977B6CACCC4284831B75F48E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59436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English Colonization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4196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i="1" dirty="0" smtClean="0"/>
              <a:t>Motives</a:t>
            </a:r>
          </a:p>
          <a:p>
            <a:pPr>
              <a:buNone/>
            </a:pPr>
            <a:r>
              <a:rPr lang="en-US" sz="1800" dirty="0" smtClean="0"/>
              <a:t>	1. </a:t>
            </a:r>
            <a:r>
              <a:rPr lang="en-US" sz="1800" i="1" dirty="0" smtClean="0"/>
              <a:t>Religion </a:t>
            </a:r>
            <a:r>
              <a:rPr lang="en-US" sz="1800" dirty="0" smtClean="0"/>
              <a:t>– Catholics, Puritans, Quakers all want to escape persecution by Church of England</a:t>
            </a:r>
          </a:p>
          <a:p>
            <a:pPr>
              <a:buNone/>
            </a:pPr>
            <a:r>
              <a:rPr lang="en-US" sz="1800" dirty="0" smtClean="0"/>
              <a:t>	2. </a:t>
            </a:r>
            <a:r>
              <a:rPr lang="en-US" sz="1800" i="1" dirty="0" smtClean="0"/>
              <a:t>Political/Military</a:t>
            </a:r>
            <a:r>
              <a:rPr lang="en-US" sz="1800" dirty="0" smtClean="0"/>
              <a:t> – turmoil in England and some colonies pay King’s debts </a:t>
            </a:r>
          </a:p>
          <a:p>
            <a:pPr>
              <a:buNone/>
            </a:pPr>
            <a:r>
              <a:rPr lang="en-US" sz="1800" dirty="0" smtClean="0"/>
              <a:t>	3. </a:t>
            </a:r>
            <a:r>
              <a:rPr lang="en-US" sz="1800" i="1" dirty="0" smtClean="0"/>
              <a:t>Economic</a:t>
            </a:r>
            <a:r>
              <a:rPr lang="en-US" sz="1800" dirty="0" smtClean="0"/>
              <a:t> – high unemployment in England (cloth industry depressed)</a:t>
            </a:r>
          </a:p>
          <a:p>
            <a:pPr>
              <a:buNone/>
            </a:pPr>
            <a:r>
              <a:rPr lang="en-US" sz="1800" dirty="0" smtClean="0"/>
              <a:t>	 	-- </a:t>
            </a:r>
            <a:r>
              <a:rPr lang="en-US" sz="1800" b="1" i="1" dirty="0" smtClean="0"/>
              <a:t>Joint Stock Companies </a:t>
            </a:r>
            <a:r>
              <a:rPr lang="en-US" sz="1800" dirty="0" smtClean="0"/>
              <a:t>provided a means for people to go cheaply and government to limit investment </a:t>
            </a:r>
          </a:p>
          <a:p>
            <a:pPr>
              <a:buNone/>
            </a:pPr>
            <a:r>
              <a:rPr lang="en-US" sz="1800" dirty="0" smtClean="0"/>
              <a:t>		-- Most colonies est. by Stock Companies (i.e. </a:t>
            </a:r>
            <a:r>
              <a:rPr lang="en-US" sz="1800" b="1" i="1" dirty="0" smtClean="0"/>
              <a:t>London Co, Virginia Co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	4. </a:t>
            </a:r>
            <a:r>
              <a:rPr lang="en-US" sz="1800" i="1" dirty="0" smtClean="0"/>
              <a:t>Governmental –</a:t>
            </a:r>
            <a:r>
              <a:rPr lang="en-US" sz="1800" dirty="0" smtClean="0"/>
              <a:t> desire to be a world power, benefit from mercantilism</a:t>
            </a:r>
          </a:p>
          <a:p>
            <a:pPr>
              <a:buNone/>
            </a:pPr>
            <a:r>
              <a:rPr lang="en-US" sz="1800" dirty="0" smtClean="0"/>
              <a:t>	5. </a:t>
            </a:r>
            <a:r>
              <a:rPr lang="en-US" sz="1800" i="1" dirty="0" smtClean="0"/>
              <a:t>Social</a:t>
            </a:r>
            <a:r>
              <a:rPr lang="en-US" sz="1800" dirty="0" smtClean="0"/>
              <a:t> – rid England of ‘undesirables’ (i.e. criminals, lower classes, etc…)</a:t>
            </a:r>
          </a:p>
          <a:p>
            <a:r>
              <a:rPr lang="en-US" sz="1800" b="1" i="1" dirty="0" smtClean="0"/>
              <a:t>Treatment of Colonies</a:t>
            </a:r>
          </a:p>
          <a:p>
            <a:pPr>
              <a:buNone/>
            </a:pPr>
            <a:r>
              <a:rPr lang="en-US" sz="1800" dirty="0" smtClean="0"/>
              <a:t>	1. At war w/ Dutch and French during colonial period</a:t>
            </a:r>
          </a:p>
          <a:p>
            <a:pPr>
              <a:buNone/>
            </a:pPr>
            <a:r>
              <a:rPr lang="en-US" sz="1800" dirty="0" smtClean="0"/>
              <a:t>	2. Allowed most self-government but obsessed w/ mercantilism</a:t>
            </a:r>
          </a:p>
          <a:p>
            <a:pPr>
              <a:buNone/>
            </a:pPr>
            <a:r>
              <a:rPr lang="en-US" sz="1800" dirty="0" smtClean="0"/>
              <a:t>	3. Wanted total domination of New World – went to war w/ Europeans and Natives</a:t>
            </a:r>
            <a:endParaRPr lang="en-US" sz="1800" dirty="0"/>
          </a:p>
        </p:txBody>
      </p:sp>
      <p:pic>
        <p:nvPicPr>
          <p:cNvPr id="34818" name="Picture 2" descr="http://www.vahistorical.org/img/research/tacl_n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0"/>
            <a:ext cx="4191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Alaskan Land Bridge (ca 70,000 BCE)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4102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Archaeological evidence has shown that the Ice Age facilitated a </a:t>
            </a:r>
            <a:r>
              <a:rPr lang="en-US" sz="2800" b="1" i="1" dirty="0" smtClean="0"/>
              <a:t>“Land Bridge” </a:t>
            </a:r>
            <a:r>
              <a:rPr lang="en-US" sz="2800" dirty="0" smtClean="0"/>
              <a:t>crossing to the Americas from Asia</a:t>
            </a:r>
          </a:p>
          <a:p>
            <a:r>
              <a:rPr lang="en-US" sz="2800" dirty="0" smtClean="0"/>
              <a:t>Experts postulate Americas were fully populated by ~ 10,000 BCE</a:t>
            </a:r>
          </a:p>
          <a:p>
            <a:r>
              <a:rPr lang="en-US" sz="2800" dirty="0" smtClean="0"/>
              <a:t># of Native Americans in the Americas at European arrival (1492) ~ </a:t>
            </a:r>
            <a:r>
              <a:rPr lang="en-US" sz="2800" b="1" i="1" dirty="0" smtClean="0"/>
              <a:t>30- 50 million!</a:t>
            </a:r>
            <a:endParaRPr lang="en-US" sz="2800" b="1" i="1" dirty="0"/>
          </a:p>
        </p:txBody>
      </p:sp>
      <p:pic>
        <p:nvPicPr>
          <p:cNvPr id="4098" name="Picture 2" descr="Native Americans traveled across a land bridge from Asia into North Americ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685800"/>
            <a:ext cx="3657600" cy="604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159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Jamestown Area – 1588 vs. 1608</a:t>
            </a:r>
            <a:endParaRPr lang="en-US" b="1" i="1" u="sng" dirty="0"/>
          </a:p>
        </p:txBody>
      </p:sp>
      <p:pic>
        <p:nvPicPr>
          <p:cNvPr id="22530" name="Picture 2" descr="http://thinkorthwim.com/wp-content/uploads/2007/06/jamestown-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823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4191000" cy="129540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Geographical Differences in Colonies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733800" cy="2667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 over Activity – Chart on 3 Colonial Regions</a:t>
            </a:r>
          </a:p>
          <a:p>
            <a:pPr>
              <a:buNone/>
            </a:pPr>
            <a:r>
              <a:rPr lang="en-US" sz="2000" dirty="0" smtClean="0"/>
              <a:t>	-- Are Colonies 1 ‘country’ or 3 separate ones in the Colonial region? Why?</a:t>
            </a:r>
            <a:endParaRPr lang="en-US" sz="2000" dirty="0"/>
          </a:p>
        </p:txBody>
      </p:sp>
      <p:pic>
        <p:nvPicPr>
          <p:cNvPr id="36866" name="Picture 2" descr="http://www.scarborough.k12.me.us/wis/teachers/dtewhey/webquest/colonial/13_Colonies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2400"/>
            <a:ext cx="5105400" cy="6553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7467600" y="1752600"/>
            <a:ext cx="533400" cy="15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ps.ablongman.com/wps/media/objects/1483/1518969/DIVI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ps.ablongman.com/wps/media/objects/1483/1518969/DIVI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086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Autofit/>
          </a:bodyPr>
          <a:lstStyle/>
          <a:p>
            <a:r>
              <a:rPr lang="en-US" sz="3000" b="1" i="1" u="sng" dirty="0" smtClean="0"/>
              <a:t>Religion in America – Puritanism and American Culture</a:t>
            </a:r>
            <a:endParaRPr lang="en-US" sz="3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410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/>
              <a:t>Puritanism in America</a:t>
            </a:r>
          </a:p>
          <a:p>
            <a:r>
              <a:rPr lang="en-US" sz="1800" dirty="0" smtClean="0"/>
              <a:t>Charles I becomes King (anti-Puritan) and persecutes Puritan followers</a:t>
            </a:r>
          </a:p>
          <a:p>
            <a:pPr>
              <a:buNone/>
            </a:pPr>
            <a:r>
              <a:rPr lang="en-US" sz="1800" dirty="0" smtClean="0"/>
              <a:t>	1. </a:t>
            </a:r>
            <a:r>
              <a:rPr lang="en-US" sz="1800" b="1" i="1" dirty="0" smtClean="0"/>
              <a:t>John White </a:t>
            </a:r>
            <a:r>
              <a:rPr lang="en-US" sz="1800" dirty="0" smtClean="0"/>
              <a:t>forms Mass. Bay Company and Puritans leave England</a:t>
            </a:r>
          </a:p>
          <a:p>
            <a:pPr>
              <a:buNone/>
            </a:pPr>
            <a:r>
              <a:rPr lang="en-US" sz="1800" dirty="0" smtClean="0"/>
              <a:t>	2. Colony in Mass. Bay w/ Boston as Capital</a:t>
            </a:r>
          </a:p>
          <a:p>
            <a:pPr>
              <a:buNone/>
            </a:pPr>
            <a:r>
              <a:rPr lang="en-US" sz="1800" dirty="0" smtClean="0"/>
              <a:t>	3. Colony had an elective form of Government w/ “deeply religious” Males as the electorate</a:t>
            </a:r>
          </a:p>
          <a:p>
            <a:pPr>
              <a:buNone/>
            </a:pPr>
            <a:r>
              <a:rPr lang="en-US" sz="1800" dirty="0" smtClean="0"/>
              <a:t>		-- Church members must have ‘</a:t>
            </a:r>
            <a:r>
              <a:rPr lang="en-US" sz="1800" b="1" i="1" dirty="0" smtClean="0"/>
              <a:t>conversion</a:t>
            </a:r>
            <a:r>
              <a:rPr lang="en-US" sz="1800" dirty="0" smtClean="0"/>
              <a:t>’ experience and thus become part of ‘</a:t>
            </a:r>
            <a:r>
              <a:rPr lang="en-US" sz="1800" b="1" i="1" dirty="0" smtClean="0"/>
              <a:t>elect’</a:t>
            </a:r>
          </a:p>
          <a:p>
            <a:pPr>
              <a:buNone/>
            </a:pPr>
            <a:r>
              <a:rPr lang="en-US" sz="1800" dirty="0" smtClean="0"/>
              <a:t>		-- Elect </a:t>
            </a:r>
            <a:r>
              <a:rPr lang="en-US" sz="1800" b="1" i="1" dirty="0" smtClean="0"/>
              <a:t>John Winthrop </a:t>
            </a:r>
            <a:r>
              <a:rPr lang="en-US" sz="1800" dirty="0" smtClean="0"/>
              <a:t>as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Governor</a:t>
            </a:r>
          </a:p>
          <a:p>
            <a:pPr>
              <a:buNone/>
            </a:pPr>
            <a:r>
              <a:rPr lang="en-US" sz="1800" dirty="0" smtClean="0"/>
              <a:t>	4. Massachusetts to them was to be a “</a:t>
            </a:r>
            <a:r>
              <a:rPr lang="en-US" sz="1800" b="1" i="1" dirty="0" smtClean="0"/>
              <a:t>City on a Hill”</a:t>
            </a:r>
            <a:r>
              <a:rPr lang="en-US" sz="1800" dirty="0" smtClean="0"/>
              <a:t> to educate and change the world</a:t>
            </a:r>
          </a:p>
          <a:p>
            <a:pPr>
              <a:buNone/>
            </a:pPr>
            <a:r>
              <a:rPr lang="en-US" sz="1800" dirty="0" smtClean="0"/>
              <a:t>		a. Start of idea of “</a:t>
            </a:r>
            <a:r>
              <a:rPr lang="en-US" sz="1800" b="1" i="1" dirty="0" smtClean="0"/>
              <a:t>American </a:t>
            </a:r>
            <a:r>
              <a:rPr lang="en-US" sz="1800" b="1" i="1" dirty="0" err="1" smtClean="0"/>
              <a:t>Exceptionalism</a:t>
            </a:r>
            <a:r>
              <a:rPr lang="en-US" sz="1800" dirty="0" smtClean="0"/>
              <a:t>” 	=&gt; America is somehow special and outside 	of corruption and </a:t>
            </a:r>
            <a:r>
              <a:rPr lang="en-US" sz="1800" dirty="0" err="1" smtClean="0"/>
              <a:t>degredation</a:t>
            </a:r>
            <a:r>
              <a:rPr lang="en-US" sz="1800" dirty="0" smtClean="0"/>
              <a:t> of Europe</a:t>
            </a:r>
          </a:p>
          <a:p>
            <a:pPr>
              <a:buNone/>
            </a:pPr>
            <a:r>
              <a:rPr lang="en-US" sz="1800" dirty="0" smtClean="0"/>
              <a:t>		b. Puritans believed that God spoke of 	America as the </a:t>
            </a:r>
            <a:r>
              <a:rPr lang="en-US" sz="1800" b="1" i="1" dirty="0" smtClean="0"/>
              <a:t>“New Jerusalem”</a:t>
            </a:r>
          </a:p>
          <a:p>
            <a:pPr>
              <a:buNone/>
            </a:pPr>
            <a:r>
              <a:rPr lang="en-US" sz="1800" b="1" i="1" dirty="0" smtClean="0"/>
              <a:t>** Does America still think of itself as “Exceptional”?**</a:t>
            </a:r>
            <a:endParaRPr lang="en-US" sz="1800" b="1" i="1" dirty="0"/>
          </a:p>
        </p:txBody>
      </p:sp>
      <p:pic>
        <p:nvPicPr>
          <p:cNvPr id="44034" name="Picture 2" descr="http://www.lehigh.edu/~ejg1/s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68126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ragmatism.org/american/winth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91000" cy="6086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John Winthrop</a:t>
            </a:r>
            <a:endParaRPr lang="en-US" b="1" i="1" dirty="0"/>
          </a:p>
        </p:txBody>
      </p:sp>
      <p:pic>
        <p:nvPicPr>
          <p:cNvPr id="45060" name="Picture 4" descr="http://freepages.history.rootsweb.ancestry.com/~wcarr1/Lossing1/19-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97" y="762000"/>
            <a:ext cx="445760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Salem Witch Trails – (1692-1694)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267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2 ‘</a:t>
            </a:r>
            <a:r>
              <a:rPr lang="en-US" sz="1800" dirty="0" err="1" smtClean="0"/>
              <a:t>Salems</a:t>
            </a:r>
            <a:r>
              <a:rPr lang="en-US" sz="1800" dirty="0" smtClean="0"/>
              <a:t>’ exist by  1692 – </a:t>
            </a:r>
            <a:r>
              <a:rPr lang="en-US" sz="1800" b="1" i="1" dirty="0" smtClean="0"/>
              <a:t>Town</a:t>
            </a:r>
            <a:r>
              <a:rPr lang="en-US" sz="1800" dirty="0" smtClean="0"/>
              <a:t> (urban, commercial) &amp; </a:t>
            </a:r>
            <a:r>
              <a:rPr lang="en-US" sz="1800" b="1" i="1" dirty="0" smtClean="0"/>
              <a:t>Village</a:t>
            </a:r>
            <a:r>
              <a:rPr lang="en-US" sz="1800" dirty="0" smtClean="0"/>
              <a:t> (Farmers, poor)</a:t>
            </a:r>
          </a:p>
          <a:p>
            <a:r>
              <a:rPr lang="en-US" sz="1800" dirty="0" smtClean="0"/>
              <a:t>Villagers (‘original’ Puritans) worried about “sinful” town and loss of power</a:t>
            </a:r>
          </a:p>
          <a:p>
            <a:r>
              <a:rPr lang="en-US" sz="1800" dirty="0" smtClean="0"/>
              <a:t>Starts w/ group of young girls who claim to have been “bewitched” by older town women</a:t>
            </a:r>
          </a:p>
          <a:p>
            <a:pPr>
              <a:buNone/>
            </a:pPr>
            <a:r>
              <a:rPr lang="en-US" sz="1800" dirty="0" smtClean="0"/>
              <a:t>	-- </a:t>
            </a:r>
            <a:r>
              <a:rPr lang="en-US" sz="1800" b="1" i="1" dirty="0" smtClean="0"/>
              <a:t>Symptoms</a:t>
            </a:r>
            <a:r>
              <a:rPr lang="en-US" sz="1800" dirty="0" smtClean="0"/>
              <a:t> = hallucinations, convulsions, slurred speech</a:t>
            </a:r>
          </a:p>
          <a:p>
            <a:r>
              <a:rPr lang="en-US" sz="1800" dirty="0" smtClean="0"/>
              <a:t>Soon other villagers develop symptoms &amp; begin accusing people (150 +)</a:t>
            </a:r>
          </a:p>
          <a:p>
            <a:pPr>
              <a:buNone/>
            </a:pPr>
            <a:r>
              <a:rPr lang="en-US" sz="1800" dirty="0" smtClean="0"/>
              <a:t>	1. No proper colonial government so local courts hear cases</a:t>
            </a:r>
          </a:p>
          <a:p>
            <a:pPr>
              <a:buNone/>
            </a:pPr>
            <a:r>
              <a:rPr lang="en-US" sz="1800" dirty="0" smtClean="0"/>
              <a:t>	2. 20 witches convicted and executed – those confessing were not executed</a:t>
            </a:r>
          </a:p>
          <a:p>
            <a:pPr>
              <a:buNone/>
            </a:pPr>
            <a:r>
              <a:rPr lang="en-US" sz="1800" dirty="0" smtClean="0"/>
              <a:t>	3. In 1693 Mass. </a:t>
            </a:r>
            <a:r>
              <a:rPr lang="en-US" sz="1800" b="1" i="1" dirty="0" smtClean="0"/>
              <a:t>Gov. Phips </a:t>
            </a:r>
            <a:r>
              <a:rPr lang="en-US" sz="1800" dirty="0" smtClean="0"/>
              <a:t>w/ help of </a:t>
            </a:r>
            <a:r>
              <a:rPr lang="en-US" sz="1800" b="1" i="1" dirty="0" smtClean="0"/>
              <a:t>Increase Mather </a:t>
            </a:r>
            <a:r>
              <a:rPr lang="en-US" sz="1800" dirty="0" smtClean="0"/>
              <a:t>ended trials</a:t>
            </a:r>
          </a:p>
          <a:p>
            <a:r>
              <a:rPr lang="en-US" sz="1800" dirty="0" smtClean="0"/>
              <a:t>Aftermath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-- </a:t>
            </a:r>
            <a:r>
              <a:rPr lang="en-US" sz="1800" dirty="0" smtClean="0"/>
              <a:t>Trials revealed class, urban/rural tensions in society</a:t>
            </a:r>
          </a:p>
          <a:p>
            <a:pPr>
              <a:buNone/>
            </a:pPr>
            <a:r>
              <a:rPr lang="en-US" sz="1800" dirty="0" smtClean="0"/>
              <a:t>	-- Example of “Mob Hysteria”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such example in US History) =&gt; Others????</a:t>
            </a:r>
          </a:p>
        </p:txBody>
      </p:sp>
      <p:pic>
        <p:nvPicPr>
          <p:cNvPr id="47106" name="Picture 2" descr="http://www.trimble.k12.ky.us/tchsweb/Teacher/ts2001/huffington/sal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4343400" cy="597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The Great Awakening (1730-65)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00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By 1730’s the </a:t>
            </a:r>
            <a:r>
              <a:rPr lang="en-US" sz="2000" b="1" i="1" dirty="0" smtClean="0"/>
              <a:t>Enlightenment</a:t>
            </a:r>
            <a:r>
              <a:rPr lang="en-US" sz="2000" dirty="0" smtClean="0"/>
              <a:t> caused a general decline in religiosity in America</a:t>
            </a:r>
          </a:p>
          <a:p>
            <a:pPr>
              <a:buNone/>
            </a:pPr>
            <a:r>
              <a:rPr lang="en-US" sz="1800" dirty="0" smtClean="0"/>
              <a:t>	-- </a:t>
            </a:r>
            <a:r>
              <a:rPr lang="en-US" sz="1800" b="1" i="1" dirty="0" smtClean="0"/>
              <a:t>Enlightenment </a:t>
            </a:r>
            <a:r>
              <a:rPr lang="en-US" sz="1800" dirty="0" smtClean="0"/>
              <a:t>= Belief that men are endowed w/ reason to discover the “natural laws” that the earth runs by</a:t>
            </a:r>
          </a:p>
          <a:p>
            <a:pPr>
              <a:buNone/>
            </a:pPr>
            <a:r>
              <a:rPr lang="en-US" sz="1800" dirty="0" smtClean="0"/>
              <a:t>		-- God = </a:t>
            </a:r>
            <a:r>
              <a:rPr lang="en-US" sz="1800" b="1" i="1" dirty="0" smtClean="0"/>
              <a:t>‘Watchmaker’</a:t>
            </a:r>
            <a:endParaRPr lang="en-US" sz="1800" dirty="0" smtClean="0"/>
          </a:p>
          <a:p>
            <a:r>
              <a:rPr lang="en-US" sz="2000" dirty="0" smtClean="0"/>
              <a:t>By 1730 many are disillusioned w/ Puritanism’s strict rules and hypocrisy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1. </a:t>
            </a:r>
            <a:r>
              <a:rPr lang="en-US" sz="1800" b="1" i="1" dirty="0" smtClean="0"/>
              <a:t>Half-Way Covenant </a:t>
            </a:r>
            <a:r>
              <a:rPr lang="en-US" sz="1800" dirty="0" smtClean="0"/>
              <a:t>– in order to boost membership the Puritans decided that you could be a ‘member’ w/o a ‘conversion’ experience</a:t>
            </a:r>
          </a:p>
          <a:p>
            <a:pPr>
              <a:buNone/>
            </a:pPr>
            <a:r>
              <a:rPr lang="en-US" sz="1800" dirty="0" smtClean="0"/>
              <a:t>	2. </a:t>
            </a:r>
            <a:r>
              <a:rPr lang="en-US" sz="1800" b="1" i="1" dirty="0" smtClean="0"/>
              <a:t>George Whitefield &amp; </a:t>
            </a:r>
            <a:r>
              <a:rPr lang="en-US" sz="1800" b="1" i="1" dirty="0" err="1" smtClean="0"/>
              <a:t>Johnathan</a:t>
            </a:r>
            <a:r>
              <a:rPr lang="en-US" sz="1800" b="1" i="1" dirty="0" smtClean="0"/>
              <a:t> Edwards </a:t>
            </a:r>
            <a:r>
              <a:rPr lang="en-US" sz="1800" dirty="0" smtClean="0"/>
              <a:t>challenge </a:t>
            </a:r>
            <a:r>
              <a:rPr lang="en-US" sz="1800" b="1" i="1" dirty="0" smtClean="0"/>
              <a:t>“Old Light” </a:t>
            </a:r>
            <a:r>
              <a:rPr lang="en-US" sz="1800" dirty="0" smtClean="0"/>
              <a:t>preachers</a:t>
            </a:r>
          </a:p>
          <a:p>
            <a:pPr>
              <a:buNone/>
            </a:pPr>
            <a:r>
              <a:rPr lang="en-US" sz="1800" dirty="0" smtClean="0"/>
              <a:t>	3. “New” Religion stresses personal experience w/ God</a:t>
            </a:r>
          </a:p>
          <a:p>
            <a:pPr>
              <a:buNone/>
            </a:pPr>
            <a:r>
              <a:rPr lang="en-US" sz="1800" dirty="0" smtClean="0"/>
              <a:t>		-- No “preacher”/church needed</a:t>
            </a:r>
          </a:p>
          <a:p>
            <a:pPr>
              <a:buNone/>
            </a:pPr>
            <a:r>
              <a:rPr lang="en-US" sz="1800" dirty="0" smtClean="0"/>
              <a:t>		-- Appeals to poor, blacks, etc…</a:t>
            </a:r>
          </a:p>
          <a:p>
            <a:pPr>
              <a:buNone/>
            </a:pPr>
            <a:r>
              <a:rPr lang="en-US" sz="1800" dirty="0" smtClean="0"/>
              <a:t>	4. 1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truly “national” event – helps bring colonies together</a:t>
            </a:r>
          </a:p>
          <a:p>
            <a:pPr>
              <a:buNone/>
            </a:pPr>
            <a:r>
              <a:rPr lang="en-US" sz="1800" dirty="0" smtClean="0"/>
              <a:t>		-- Also challenged traditional 	religious/political authority</a:t>
            </a:r>
            <a:endParaRPr lang="en-US" sz="1800" dirty="0"/>
          </a:p>
        </p:txBody>
      </p:sp>
      <p:pic>
        <p:nvPicPr>
          <p:cNvPr id="46082" name="Picture 2" descr="http://www.pragmatism.org/american/whitefieldpreac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28528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George Whitefield Preaching to a crowd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thumb/d/d9/Edward_Hicks_-_Penn's_Treaty.jpeg/708px-Edward_Hicks_-_Penn's_Treat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51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Indian Relations – War and Assimilation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800600" cy="693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u="sng" dirty="0" smtClean="0"/>
              <a:t>Background – 2 ideas for Warfare</a:t>
            </a:r>
          </a:p>
          <a:p>
            <a:r>
              <a:rPr lang="en-US" sz="1800" dirty="0" smtClean="0"/>
              <a:t>Native Americans &amp; Europeans came from 2 different cultures concerning warfare</a:t>
            </a:r>
          </a:p>
          <a:p>
            <a:pPr>
              <a:buNone/>
            </a:pPr>
            <a:r>
              <a:rPr lang="en-US" sz="1800" dirty="0" smtClean="0"/>
              <a:t>	1. </a:t>
            </a:r>
            <a:r>
              <a:rPr lang="en-US" sz="1800" i="1" dirty="0" smtClean="0"/>
              <a:t>Europeans </a:t>
            </a:r>
            <a:r>
              <a:rPr lang="en-US" sz="1800" dirty="0" smtClean="0"/>
              <a:t>= war is “</a:t>
            </a:r>
            <a:r>
              <a:rPr lang="en-US" sz="1800" b="1" i="1" dirty="0" smtClean="0"/>
              <a:t>Total”</a:t>
            </a:r>
            <a:r>
              <a:rPr lang="en-US" sz="1800" dirty="0" smtClean="0"/>
              <a:t> (i.e. civilian, military, etc…) &amp; fought for dominance</a:t>
            </a:r>
          </a:p>
          <a:p>
            <a:pPr>
              <a:buNone/>
            </a:pPr>
            <a:r>
              <a:rPr lang="en-US" sz="1800" dirty="0" smtClean="0"/>
              <a:t>	2. </a:t>
            </a:r>
            <a:r>
              <a:rPr lang="en-US" sz="1800" i="1" dirty="0" smtClean="0"/>
              <a:t>Natives</a:t>
            </a:r>
            <a:r>
              <a:rPr lang="en-US" sz="1800" dirty="0" smtClean="0"/>
              <a:t> = war is ritualistic and fought for sport and honor, not destruction</a:t>
            </a:r>
          </a:p>
          <a:p>
            <a:pPr>
              <a:buNone/>
            </a:pPr>
            <a:r>
              <a:rPr lang="en-US" sz="1800" dirty="0" smtClean="0"/>
              <a:t>*</a:t>
            </a:r>
            <a:r>
              <a:rPr lang="en-US" sz="1800" b="1" i="1" dirty="0" smtClean="0"/>
              <a:t>Cultural Clash causes misunderstanding, change of Indian culture &amp; loss of life *</a:t>
            </a:r>
          </a:p>
          <a:p>
            <a:r>
              <a:rPr lang="en-US" sz="1800" b="1" u="sng" dirty="0" smtClean="0"/>
              <a:t>Indian vs. Settler Wars</a:t>
            </a:r>
          </a:p>
          <a:p>
            <a:pPr>
              <a:buNone/>
            </a:pPr>
            <a:r>
              <a:rPr lang="en-US" sz="1800" dirty="0" smtClean="0"/>
              <a:t>	#1: </a:t>
            </a:r>
            <a:r>
              <a:rPr lang="en-US" sz="1800" b="1" i="1" dirty="0" err="1" smtClean="0"/>
              <a:t>Powathan</a:t>
            </a:r>
            <a:r>
              <a:rPr lang="en-US" sz="1800" b="1" i="1" dirty="0" smtClean="0"/>
              <a:t> Wars </a:t>
            </a:r>
            <a:r>
              <a:rPr lang="en-US" sz="1800" dirty="0" smtClean="0"/>
              <a:t>– Chesapeake &amp; VA</a:t>
            </a:r>
          </a:p>
          <a:p>
            <a:pPr>
              <a:buNone/>
            </a:pPr>
            <a:r>
              <a:rPr lang="en-US" sz="1800" dirty="0" smtClean="0"/>
              <a:t>		a. </a:t>
            </a:r>
            <a:r>
              <a:rPr lang="en-US" sz="1800" b="1" i="1" dirty="0" smtClean="0"/>
              <a:t>1</a:t>
            </a:r>
            <a:r>
              <a:rPr lang="en-US" sz="1800" b="1" i="1" baseline="30000" dirty="0" smtClean="0"/>
              <a:t>st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Powathan</a:t>
            </a:r>
            <a:r>
              <a:rPr lang="en-US" sz="1800" b="1" i="1" dirty="0" smtClean="0"/>
              <a:t> War </a:t>
            </a:r>
            <a:r>
              <a:rPr lang="en-US" sz="1800" dirty="0" smtClean="0"/>
              <a:t>(1614) – small 	skirmishes and fighting over land in 	Chesapeake area</a:t>
            </a:r>
          </a:p>
          <a:p>
            <a:pPr>
              <a:buNone/>
            </a:pPr>
            <a:r>
              <a:rPr lang="en-US" sz="1800" dirty="0" smtClean="0"/>
              <a:t>		-- Ends w/ </a:t>
            </a:r>
            <a:r>
              <a:rPr lang="en-US" sz="1800" b="1" i="1" dirty="0" smtClean="0"/>
              <a:t>Pocahontas</a:t>
            </a:r>
            <a:r>
              <a:rPr lang="en-US" sz="1800" dirty="0" smtClean="0"/>
              <a:t>/Rolfe marriage</a:t>
            </a:r>
          </a:p>
          <a:p>
            <a:pPr>
              <a:buNone/>
            </a:pPr>
            <a:r>
              <a:rPr lang="en-US" sz="1800" dirty="0" smtClean="0"/>
              <a:t>		b. </a:t>
            </a:r>
            <a:r>
              <a:rPr lang="en-US" sz="1800" b="1" i="1" dirty="0" smtClean="0"/>
              <a:t>2</a:t>
            </a:r>
            <a:r>
              <a:rPr lang="en-US" sz="1800" b="1" i="1" baseline="30000" dirty="0" smtClean="0"/>
              <a:t>nd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Powathan</a:t>
            </a:r>
            <a:r>
              <a:rPr lang="en-US" sz="1800" b="1" i="1" dirty="0" smtClean="0"/>
              <a:t> War  (1644) – </a:t>
            </a:r>
            <a:r>
              <a:rPr lang="en-US" sz="1800" dirty="0" smtClean="0"/>
              <a:t>Natives 	attempt to remove colonists 	from VA</a:t>
            </a:r>
          </a:p>
          <a:p>
            <a:pPr>
              <a:buNone/>
            </a:pPr>
            <a:r>
              <a:rPr lang="en-US" sz="1800" b="1" i="1" dirty="0" smtClean="0"/>
              <a:t>		-- </a:t>
            </a:r>
            <a:r>
              <a:rPr lang="en-US" sz="1800" dirty="0" smtClean="0"/>
              <a:t>Natives lose in bloody battles =&gt; 	1646 peace treaty bans Natives form 	VA and creates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‘reservation’ in West</a:t>
            </a:r>
          </a:p>
          <a:p>
            <a:pPr>
              <a:buNone/>
            </a:pPr>
            <a:r>
              <a:rPr lang="en-US" sz="1800" dirty="0" smtClean="0"/>
              <a:t>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</a:t>
            </a:r>
            <a:endParaRPr lang="en-US" sz="1800" dirty="0"/>
          </a:p>
        </p:txBody>
      </p:sp>
      <p:pic>
        <p:nvPicPr>
          <p:cNvPr id="4098" name="Picture 2" descr="http://www.scarborough.k12.me.us/wis/teachers/dtewhey/webquest/colonial/images/Pocahon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962400" cy="5561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4886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depictions of </a:t>
            </a:r>
            <a:r>
              <a:rPr lang="en-US" b="1" i="1" dirty="0" smtClean="0"/>
              <a:t>Pocahontas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</p:spPr>
        <p:txBody>
          <a:bodyPr>
            <a:noAutofit/>
          </a:bodyPr>
          <a:lstStyle/>
          <a:p>
            <a:r>
              <a:rPr lang="en-US" sz="3400" b="1" i="1" u="sng" dirty="0" smtClean="0"/>
              <a:t>3 “Regional” Native American Populations in US</a:t>
            </a:r>
            <a:endParaRPr lang="en-US" sz="3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495800" cy="5943600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/>
              <a:t>Southwestern US/Central America</a:t>
            </a:r>
            <a:r>
              <a:rPr lang="en-US" sz="2000" dirty="0" smtClean="0"/>
              <a:t> – tribes like the </a:t>
            </a:r>
            <a:r>
              <a:rPr lang="en-US" sz="2000" b="1" i="1" dirty="0" smtClean="0"/>
              <a:t>Navajo/Pueblo</a:t>
            </a:r>
            <a:r>
              <a:rPr lang="en-US" sz="2000" dirty="0" smtClean="0"/>
              <a:t> were agricultural &amp; sedentary =&gt; Catholic missionaries established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contacts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-- Spanish mistreated Native Americans &amp; enslaved them </a:t>
            </a:r>
          </a:p>
          <a:p>
            <a:r>
              <a:rPr lang="en-US" sz="2000" b="1" i="1" dirty="0" smtClean="0"/>
              <a:t>Great Plains </a:t>
            </a:r>
            <a:r>
              <a:rPr lang="en-US" sz="2000" dirty="0" smtClean="0"/>
              <a:t>– tribes like the </a:t>
            </a:r>
            <a:r>
              <a:rPr lang="en-US" sz="2000" b="1" i="1" dirty="0" smtClean="0"/>
              <a:t>Sioux &amp; Apache </a:t>
            </a:r>
            <a:r>
              <a:rPr lang="en-US" sz="2000" dirty="0" smtClean="0"/>
              <a:t>were hunters and migratory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-- Did not come into real contact or conflict w/ Europeans until 1800’s</a:t>
            </a:r>
          </a:p>
          <a:p>
            <a:r>
              <a:rPr lang="en-US" sz="2000" b="1" i="1" dirty="0" smtClean="0"/>
              <a:t>Eastern US</a:t>
            </a:r>
            <a:r>
              <a:rPr lang="en-US" sz="2000" dirty="0" smtClean="0"/>
              <a:t> – tribes like the </a:t>
            </a:r>
            <a:r>
              <a:rPr lang="en-US" sz="2000" b="1" i="1" dirty="0" smtClean="0"/>
              <a:t>Iroquois, Huron &amp; Pequot</a:t>
            </a:r>
            <a:r>
              <a:rPr lang="en-US" sz="2000" dirty="0" smtClean="0"/>
              <a:t> were primarily trappers, fishers &amp; farmers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-- </a:t>
            </a:r>
            <a:r>
              <a:rPr lang="en-US" sz="2000" dirty="0"/>
              <a:t>C</a:t>
            </a:r>
            <a:r>
              <a:rPr lang="en-US" sz="2000" dirty="0" smtClean="0"/>
              <a:t>ame into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contact w/ Europeans</a:t>
            </a:r>
          </a:p>
          <a:p>
            <a:r>
              <a:rPr lang="en-US" sz="2000" dirty="0" smtClean="0"/>
              <a:t>Due to the large numbers of cultural/linguistic groups Native Americans were resistant to unification &amp; easy for Europeans to play one group against another </a:t>
            </a:r>
            <a:endParaRPr lang="en-US" sz="2000" dirty="0"/>
          </a:p>
        </p:txBody>
      </p:sp>
      <p:pic>
        <p:nvPicPr>
          <p:cNvPr id="3074" name="Picture 2" descr="http://mle.matsuk12.us/american-natives/early_indian_w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57497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Indian Wars (Cont.)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87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dirty="0" smtClean="0"/>
              <a:t>#2: </a:t>
            </a:r>
            <a:r>
              <a:rPr lang="en-US" sz="1800" b="1" i="1" dirty="0" smtClean="0"/>
              <a:t>Pequot Wars </a:t>
            </a:r>
            <a:r>
              <a:rPr lang="en-US" sz="1800" dirty="0" smtClean="0"/>
              <a:t>– Massachusetts/Conn (1637-39)</a:t>
            </a:r>
          </a:p>
          <a:p>
            <a:pPr>
              <a:buNone/>
            </a:pPr>
            <a:r>
              <a:rPr lang="en-US" sz="1800" dirty="0" smtClean="0"/>
              <a:t>	a. When “</a:t>
            </a:r>
            <a:r>
              <a:rPr lang="en-US" sz="1800" b="1" i="1" dirty="0" smtClean="0"/>
              <a:t>Pilgrims</a:t>
            </a:r>
            <a:r>
              <a:rPr lang="en-US" sz="1800" dirty="0" smtClean="0"/>
              <a:t>”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arrive in 1621 Natives welcome them and aid survival</a:t>
            </a:r>
          </a:p>
          <a:p>
            <a:pPr>
              <a:buNone/>
            </a:pPr>
            <a:r>
              <a:rPr lang="en-US" sz="1800" dirty="0" smtClean="0"/>
              <a:t>		-- 80% of Natives had already died due 	to smallpox given to them by fishermen</a:t>
            </a:r>
          </a:p>
          <a:p>
            <a:pPr>
              <a:buNone/>
            </a:pPr>
            <a:r>
              <a:rPr lang="en-US" sz="1800" dirty="0" smtClean="0"/>
              <a:t>	b. By 1637 </a:t>
            </a:r>
            <a:r>
              <a:rPr lang="en-US" sz="1800" b="1" i="1" dirty="0" err="1" smtClean="0"/>
              <a:t>Pequots</a:t>
            </a:r>
            <a:r>
              <a:rPr lang="en-US" sz="1800" dirty="0" smtClean="0"/>
              <a:t> refuse to continue to move off their land for English</a:t>
            </a:r>
          </a:p>
          <a:p>
            <a:pPr>
              <a:buNone/>
            </a:pPr>
            <a:r>
              <a:rPr lang="en-US" sz="1800" dirty="0" smtClean="0"/>
              <a:t>	c. English create a pretense for full scale war – killing of trader </a:t>
            </a:r>
            <a:r>
              <a:rPr lang="en-US" sz="1800" b="1" i="1" dirty="0" smtClean="0"/>
              <a:t>John Stone</a:t>
            </a:r>
          </a:p>
          <a:p>
            <a:pPr>
              <a:buNone/>
            </a:pPr>
            <a:r>
              <a:rPr lang="en-US" sz="1800" b="1" i="1" dirty="0" smtClean="0"/>
              <a:t>	d. </a:t>
            </a:r>
            <a:r>
              <a:rPr lang="en-US" sz="1800" dirty="0" smtClean="0"/>
              <a:t>War ends w/ burning of </a:t>
            </a:r>
            <a:r>
              <a:rPr lang="en-US" sz="1800" b="1" i="1" dirty="0" smtClean="0"/>
              <a:t>Mystic village </a:t>
            </a:r>
            <a:r>
              <a:rPr lang="en-US" sz="1800" dirty="0" smtClean="0"/>
              <a:t>and annihilation of </a:t>
            </a:r>
            <a:r>
              <a:rPr lang="en-US" sz="1800" b="1" i="1" dirty="0" err="1" smtClean="0"/>
              <a:t>Pequots</a:t>
            </a:r>
            <a:endParaRPr lang="en-US" sz="1800" b="1" i="1" dirty="0" smtClean="0"/>
          </a:p>
          <a:p>
            <a:pPr>
              <a:buNone/>
            </a:pPr>
            <a:r>
              <a:rPr lang="en-US" sz="1800" b="1" i="1" dirty="0" smtClean="0"/>
              <a:t>#3: King Phillips War – </a:t>
            </a:r>
            <a:r>
              <a:rPr lang="en-US" sz="1800" dirty="0" smtClean="0"/>
              <a:t>Mass./Conn. (1675-76)</a:t>
            </a:r>
          </a:p>
          <a:p>
            <a:pPr>
              <a:buNone/>
            </a:pPr>
            <a:r>
              <a:rPr lang="en-US" sz="1800" b="1" i="1" dirty="0" smtClean="0"/>
              <a:t>	a. </a:t>
            </a:r>
            <a:r>
              <a:rPr lang="en-US" sz="1800" dirty="0" smtClean="0"/>
              <a:t>After decades of peace Indian chief </a:t>
            </a:r>
            <a:r>
              <a:rPr lang="en-US" sz="1800" b="1" i="1" dirty="0" err="1" smtClean="0"/>
              <a:t>Metacom</a:t>
            </a:r>
            <a:r>
              <a:rPr lang="en-US" sz="1800" b="1" i="1" dirty="0" smtClean="0"/>
              <a:t> (Phillip</a:t>
            </a:r>
            <a:r>
              <a:rPr lang="en-US" sz="1800" dirty="0" smtClean="0"/>
              <a:t>) unites Tribes against English</a:t>
            </a:r>
          </a:p>
          <a:p>
            <a:pPr>
              <a:buNone/>
            </a:pPr>
            <a:r>
              <a:rPr lang="en-US" sz="1800" dirty="0" smtClean="0"/>
              <a:t>	b. 600 colonists, 3,000 Natives dead – Natives never challenge colonists again</a:t>
            </a:r>
          </a:p>
          <a:p>
            <a:pPr>
              <a:buNone/>
            </a:pPr>
            <a:r>
              <a:rPr lang="en-US" sz="1800" dirty="0" smtClean="0"/>
              <a:t>	-- Phillip beheaded &amp;family sold to slavery</a:t>
            </a:r>
          </a:p>
          <a:p>
            <a:pPr>
              <a:buNone/>
            </a:pPr>
            <a:r>
              <a:rPr lang="en-US" sz="1800" dirty="0" smtClean="0"/>
              <a:t>#4: </a:t>
            </a:r>
            <a:r>
              <a:rPr lang="en-US" sz="1800" b="1" i="1" dirty="0" smtClean="0"/>
              <a:t>Pope’s Rebellion </a:t>
            </a:r>
            <a:r>
              <a:rPr lang="en-US" sz="1800" dirty="0" smtClean="0"/>
              <a:t>– New Mexico (1676)</a:t>
            </a:r>
          </a:p>
          <a:p>
            <a:pPr>
              <a:buNone/>
            </a:pPr>
            <a:r>
              <a:rPr lang="en-US" sz="1800" dirty="0" smtClean="0"/>
              <a:t>	a. Spanish missionaries ban Native religious symbol (</a:t>
            </a:r>
            <a:r>
              <a:rPr lang="en-US" sz="1800" b="1" i="1" dirty="0" err="1" smtClean="0"/>
              <a:t>Kachina</a:t>
            </a:r>
            <a:r>
              <a:rPr lang="en-US" sz="1800" b="1" i="1" dirty="0" smtClean="0"/>
              <a:t> Dolls)</a:t>
            </a:r>
          </a:p>
          <a:p>
            <a:pPr>
              <a:buNone/>
            </a:pPr>
            <a:r>
              <a:rPr lang="en-US" sz="1800" b="1" i="1" dirty="0" smtClean="0"/>
              <a:t>	b. </a:t>
            </a:r>
            <a:r>
              <a:rPr lang="en-US" sz="1800" dirty="0" smtClean="0"/>
              <a:t>Native Leader </a:t>
            </a:r>
            <a:r>
              <a:rPr lang="en-US" sz="1800" b="1" i="1" dirty="0" smtClean="0"/>
              <a:t>Pope</a:t>
            </a:r>
            <a:r>
              <a:rPr lang="en-US" sz="1800" dirty="0" smtClean="0"/>
              <a:t> unites tribes against Spanish =&gt; drives missionaries back to Mexico for more than a decade</a:t>
            </a:r>
            <a:endParaRPr lang="en-US" sz="1800" dirty="0"/>
          </a:p>
        </p:txBody>
      </p:sp>
      <p:pic>
        <p:nvPicPr>
          <p:cNvPr id="3074" name="Picture 2" descr="http://cache.eb.com/eb/image?id=93186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762000"/>
            <a:ext cx="38862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King Phillip (</a:t>
            </a:r>
            <a:r>
              <a:rPr lang="en-US" b="1" i="1" dirty="0" err="1" smtClean="0"/>
              <a:t>Metacom</a:t>
            </a:r>
            <a:r>
              <a:rPr lang="en-US" b="1" i="1" dirty="0" smtClean="0"/>
              <a:t>)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aradoxmind.com/1301/Colonization/indmap3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Why did the Colonists Always “Win”?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#</a:t>
            </a:r>
            <a:r>
              <a:rPr lang="en-US" sz="1800" i="1" dirty="0" smtClean="0"/>
              <a:t>1: Superior Weapons (i.e. rifles, gunpowder, etc…)</a:t>
            </a:r>
          </a:p>
          <a:p>
            <a:pPr>
              <a:buNone/>
            </a:pPr>
            <a:r>
              <a:rPr lang="en-US" sz="1800" i="1" dirty="0" smtClean="0"/>
              <a:t>#2: Stable agricultural output (i.e. Native crops)</a:t>
            </a:r>
          </a:p>
          <a:p>
            <a:pPr>
              <a:buNone/>
            </a:pPr>
            <a:r>
              <a:rPr lang="en-US" sz="1800" i="1" dirty="0" smtClean="0"/>
              <a:t>#3: Strong manufactured goods (i.e. imports)</a:t>
            </a:r>
          </a:p>
          <a:p>
            <a:pPr>
              <a:buNone/>
            </a:pPr>
            <a:r>
              <a:rPr lang="en-US" sz="1800" i="1" dirty="0" smtClean="0"/>
              <a:t>#4: Immunity to European Diseases (i.e. smallpox)</a:t>
            </a:r>
          </a:p>
          <a:p>
            <a:pPr>
              <a:buNone/>
            </a:pPr>
            <a:r>
              <a:rPr lang="en-US" sz="1800" i="1" dirty="0" smtClean="0"/>
              <a:t>#5: Detailed political organizations &amp; ability to divide Native tribes</a:t>
            </a:r>
            <a:endParaRPr lang="en-US" sz="1800" i="1" dirty="0"/>
          </a:p>
        </p:txBody>
      </p:sp>
      <p:pic>
        <p:nvPicPr>
          <p:cNvPr id="1026" name="Picture 2" descr="http://upload.wikimedia.org/wikipedia/commons/thumb/b/b8/Pequot_war.jpg/800px-Pequot_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5562600" cy="400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Triangular Trade – Detailed Map</a:t>
            </a:r>
            <a:endParaRPr lang="en-US" b="1" i="1" u="sng" dirty="0"/>
          </a:p>
        </p:txBody>
      </p:sp>
      <p:pic>
        <p:nvPicPr>
          <p:cNvPr id="49154" name="Picture 2" descr="http://members.tripod.com/lylesj/trade/rou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616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The “Middle Passage</a:t>
            </a:r>
            <a:r>
              <a:rPr lang="en-US" b="1" i="1" dirty="0" smtClean="0"/>
              <a:t>”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4" name="Picture 4" descr="http://www.itzcaribbean.com/images/rod_brown_middle_passage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faculty.lacitycollege.edu/moonmc/html/slavery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2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ps.ablongman.com/wps/media/objects/1483/1518969/DIVI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Life in the 3 Colonial Sections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u="sng" dirty="0" smtClean="0"/>
              <a:t>New England Society</a:t>
            </a:r>
          </a:p>
          <a:p>
            <a:r>
              <a:rPr lang="en-US" sz="1800" dirty="0" smtClean="0"/>
              <a:t>Less ethnically diverse than other  colonial sections due to harshness of </a:t>
            </a:r>
            <a:r>
              <a:rPr lang="en-US" sz="1800" b="1" i="1" dirty="0" smtClean="0"/>
              <a:t>Puritan</a:t>
            </a:r>
            <a:r>
              <a:rPr lang="en-US" sz="1800" dirty="0" smtClean="0"/>
              <a:t> religion and </a:t>
            </a:r>
            <a:r>
              <a:rPr lang="en-US" sz="1800" b="1" i="1" dirty="0" smtClean="0"/>
              <a:t>rocky soil </a:t>
            </a:r>
            <a:r>
              <a:rPr lang="en-US" sz="1800" dirty="0" smtClean="0"/>
              <a:t>(creates a stubborn resourcefulness in people)</a:t>
            </a:r>
          </a:p>
          <a:p>
            <a:r>
              <a:rPr lang="en-US" sz="1800" dirty="0" smtClean="0"/>
              <a:t>NE had the most diverse economy in all regions – primarily focused on </a:t>
            </a:r>
            <a:r>
              <a:rPr lang="en-US" sz="1800" b="1" i="1" dirty="0" smtClean="0"/>
              <a:t>trade/industry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1. Shipbuilding, fishing, forestry</a:t>
            </a:r>
          </a:p>
          <a:p>
            <a:pPr>
              <a:buNone/>
            </a:pPr>
            <a:r>
              <a:rPr lang="en-US" sz="1800" dirty="0" smtClean="0"/>
              <a:t>	2. Good natural harbors</a:t>
            </a:r>
          </a:p>
          <a:p>
            <a:pPr>
              <a:buNone/>
            </a:pPr>
            <a:r>
              <a:rPr lang="en-US" sz="1800" dirty="0" smtClean="0"/>
              <a:t>	3. More urbanized w/ more professional workers (i.e. doctors, clergy, lawyers)</a:t>
            </a:r>
          </a:p>
          <a:p>
            <a:pPr>
              <a:buNone/>
            </a:pPr>
            <a:r>
              <a:rPr lang="en-US" sz="1800" dirty="0" smtClean="0"/>
              <a:t>	4. Little slavery due to economy and geography</a:t>
            </a:r>
          </a:p>
          <a:p>
            <a:r>
              <a:rPr lang="en-US" sz="1800" dirty="0" smtClean="0"/>
              <a:t>Very religiously focused society w/ Bible/church as central in community</a:t>
            </a:r>
          </a:p>
          <a:p>
            <a:pPr>
              <a:buNone/>
            </a:pPr>
            <a:r>
              <a:rPr lang="en-US" sz="1800" dirty="0" smtClean="0"/>
              <a:t>	-- Religion formed the basis for laws &amp; governmental decisions/leadership/voting</a:t>
            </a:r>
          </a:p>
          <a:p>
            <a:r>
              <a:rPr lang="en-US" sz="1800" dirty="0" smtClean="0"/>
              <a:t>Family oriented society – families emigrate together usually</a:t>
            </a:r>
          </a:p>
          <a:p>
            <a:pPr>
              <a:buNone/>
            </a:pPr>
            <a:r>
              <a:rPr lang="en-US" sz="1800" dirty="0" smtClean="0"/>
              <a:t>	-- Religion emphasized familial ties w/ divorce illegal – except in adultery (A)</a:t>
            </a:r>
          </a:p>
          <a:p>
            <a:pPr>
              <a:buNone/>
            </a:pPr>
            <a:r>
              <a:rPr lang="en-US" sz="1800" dirty="0" smtClean="0"/>
              <a:t>	-- Less independence and rights for women in general due to patriarchal society</a:t>
            </a:r>
          </a:p>
          <a:p>
            <a:r>
              <a:rPr lang="en-US" sz="1800" dirty="0" smtClean="0"/>
              <a:t>Very democratic, tight knit social institutions develop</a:t>
            </a:r>
          </a:p>
          <a:p>
            <a:pPr>
              <a:buNone/>
            </a:pPr>
            <a:r>
              <a:rPr lang="en-US" sz="1800" dirty="0" smtClean="0"/>
              <a:t>	1. Strong local/state governments w/ chartered towns</a:t>
            </a:r>
          </a:p>
          <a:p>
            <a:pPr>
              <a:buNone/>
            </a:pPr>
            <a:r>
              <a:rPr lang="en-US" sz="1800" dirty="0" smtClean="0"/>
              <a:t>	2. Town Hall meetings (“</a:t>
            </a:r>
            <a:r>
              <a:rPr lang="en-US" sz="1800" b="1" i="1" dirty="0" smtClean="0"/>
              <a:t>direct democracy”</a:t>
            </a:r>
            <a:r>
              <a:rPr lang="en-US" sz="1800" dirty="0" smtClean="0"/>
              <a:t>) &amp; town “commons” where militia trained</a:t>
            </a:r>
          </a:p>
          <a:p>
            <a:pPr>
              <a:buNone/>
            </a:pPr>
            <a:r>
              <a:rPr lang="en-US" sz="1800" dirty="0" smtClean="0"/>
              <a:t>	3. Propertied males that were church members voted</a:t>
            </a:r>
          </a:p>
          <a:p>
            <a:pPr>
              <a:buNone/>
            </a:pPr>
            <a:r>
              <a:rPr lang="en-US" sz="1800" dirty="0" smtClean="0"/>
              <a:t>	4. Public educational system required in towns of 50+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Universities in NE =&gt; i.e. </a:t>
            </a:r>
            <a:r>
              <a:rPr lang="en-US" sz="1800" b="1" i="1" dirty="0" smtClean="0"/>
              <a:t>Harvard, Yale</a:t>
            </a:r>
            <a:r>
              <a:rPr lang="en-US" sz="1800" dirty="0" smtClean="0"/>
              <a:t>, etc…)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fasttrackteaching.com/Population_Colonies_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01000" cy="665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495800" cy="655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b="1" u="sng" dirty="0" smtClean="0"/>
              <a:t>Middle Colonies</a:t>
            </a:r>
          </a:p>
          <a:p>
            <a:r>
              <a:rPr lang="en-US" sz="1800" dirty="0" smtClean="0"/>
              <a:t>Ethnically mixed society, religiously tolerant &amp; democratic society</a:t>
            </a:r>
          </a:p>
          <a:p>
            <a:r>
              <a:rPr lang="en-US" sz="1800" dirty="0" smtClean="0"/>
              <a:t>Abundance of land leads to a more “frontier” based society</a:t>
            </a:r>
          </a:p>
          <a:p>
            <a:pPr>
              <a:buNone/>
            </a:pPr>
            <a:r>
              <a:rPr lang="en-US" sz="1800" dirty="0" smtClean="0"/>
              <a:t>	-- Largest cities of </a:t>
            </a:r>
            <a:r>
              <a:rPr lang="en-US" sz="1800" b="1" i="1" dirty="0" smtClean="0"/>
              <a:t>NY &amp; Philadelphia</a:t>
            </a:r>
          </a:p>
          <a:p>
            <a:r>
              <a:rPr lang="en-US" sz="1800" dirty="0" smtClean="0"/>
              <a:t>Good Native Relations, peaceful in general</a:t>
            </a:r>
          </a:p>
          <a:p>
            <a:r>
              <a:rPr lang="en-US" sz="1800" dirty="0" smtClean="0"/>
              <a:t>Private education only </a:t>
            </a:r>
          </a:p>
          <a:p>
            <a:r>
              <a:rPr lang="en-US" sz="1800" dirty="0" smtClean="0"/>
              <a:t>“Middle” Road between excesses of N &amp;S</a:t>
            </a:r>
          </a:p>
          <a:p>
            <a:pPr>
              <a:buNone/>
            </a:pPr>
            <a:r>
              <a:rPr lang="en-US" sz="1800" b="1" u="sng" dirty="0" smtClean="0"/>
              <a:t>Southern Colonies</a:t>
            </a:r>
          </a:p>
          <a:p>
            <a:r>
              <a:rPr lang="en-US" sz="1800" dirty="0" smtClean="0"/>
              <a:t>Southern society less economically &amp; ethnically diverse than all other sections</a:t>
            </a:r>
          </a:p>
          <a:p>
            <a:pPr>
              <a:buNone/>
            </a:pPr>
            <a:r>
              <a:rPr lang="en-US" sz="1800" dirty="0" smtClean="0"/>
              <a:t>	-- Economy dependent on slave labor &amp; cash crops of tobacco/cotton</a:t>
            </a:r>
          </a:p>
          <a:p>
            <a:r>
              <a:rPr lang="en-US" sz="1800" dirty="0" smtClean="0"/>
              <a:t>Society very hierarchal &amp; class oriented</a:t>
            </a:r>
          </a:p>
          <a:p>
            <a:pPr>
              <a:buNone/>
            </a:pPr>
            <a:r>
              <a:rPr lang="en-US" sz="1800" dirty="0" smtClean="0"/>
              <a:t>	1. </a:t>
            </a:r>
            <a:r>
              <a:rPr lang="en-US" sz="1800" b="1" i="1" dirty="0" smtClean="0"/>
              <a:t>Top = Large Planters </a:t>
            </a:r>
            <a:r>
              <a:rPr lang="en-US" sz="1800" dirty="0" smtClean="0"/>
              <a:t>(~1-2%); Large farms w/ 25+ slaves; 70% of all wealth</a:t>
            </a:r>
          </a:p>
          <a:p>
            <a:pPr>
              <a:buNone/>
            </a:pPr>
            <a:r>
              <a:rPr lang="en-US" sz="1800" dirty="0" smtClean="0"/>
              <a:t>	2. </a:t>
            </a:r>
            <a:r>
              <a:rPr lang="en-US" sz="1800" b="1" i="1" dirty="0" smtClean="0"/>
              <a:t>Middle = small independent farmers</a:t>
            </a:r>
            <a:r>
              <a:rPr lang="en-US" sz="1800" dirty="0" smtClean="0"/>
              <a:t>; few (10 -) slaves</a:t>
            </a:r>
          </a:p>
          <a:p>
            <a:pPr>
              <a:buNone/>
            </a:pPr>
            <a:r>
              <a:rPr lang="en-US" sz="1800" dirty="0" smtClean="0"/>
              <a:t>	3. </a:t>
            </a:r>
            <a:r>
              <a:rPr lang="en-US" sz="1800" b="1" i="1" dirty="0" smtClean="0"/>
              <a:t>Bottom = Landless whites</a:t>
            </a:r>
            <a:r>
              <a:rPr lang="en-US" sz="1800" dirty="0" smtClean="0"/>
              <a:t>, farm hands</a:t>
            </a:r>
          </a:p>
          <a:p>
            <a:pPr>
              <a:buNone/>
            </a:pPr>
            <a:r>
              <a:rPr lang="en-US" sz="1800" dirty="0" smtClean="0"/>
              <a:t>	4. </a:t>
            </a:r>
            <a:r>
              <a:rPr lang="en-US" sz="1800" b="1" i="1" dirty="0" smtClean="0"/>
              <a:t>Servants </a:t>
            </a:r>
            <a:r>
              <a:rPr lang="en-US" sz="1800" dirty="0" smtClean="0"/>
              <a:t>= Ind. Servants or blacks</a:t>
            </a:r>
          </a:p>
          <a:p>
            <a:r>
              <a:rPr lang="en-US" sz="1800" dirty="0" smtClean="0"/>
              <a:t>Very isolated society based around plantations &amp; waterways w/ great tension and discontent (rich control economy, society and government)</a:t>
            </a:r>
          </a:p>
          <a:p>
            <a:r>
              <a:rPr lang="en-US" sz="1800" dirty="0" smtClean="0"/>
              <a:t>No educational system =&gt; rich hired tutors</a:t>
            </a:r>
            <a:endParaRPr lang="en-US" sz="1800" dirty="0"/>
          </a:p>
        </p:txBody>
      </p:sp>
      <p:pic>
        <p:nvPicPr>
          <p:cNvPr id="55300" name="Picture 4" descr="http://wps.ablongman.com/wps/media/objects/1483/1518969/DIVI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4191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ngenweb.org/maps/eastri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184"/>
            <a:ext cx="7315200" cy="653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sttrackteaching.com/Exports_Leading_300g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50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171.photobucket.com/albums/u282/berkeleygirlforever/OakAlleyPlantation-VacherieLouis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867400" cy="3429000"/>
          </a:xfrm>
          <a:prstGeom prst="rect">
            <a:avLst/>
          </a:prstGeom>
          <a:noFill/>
        </p:spPr>
      </p:pic>
      <p:pic>
        <p:nvPicPr>
          <p:cNvPr id="57346" name="Picture 2" descr="http://images.google.com/url?q=http://www.paramountconstruction.net/images/woodmode/southernplantation.jpg&amp;usg=AFQjCNFrq7ggxPxyjHYU-JTMzY1RQADA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42740"/>
            <a:ext cx="3733800" cy="30057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Southern Society – A Tale of Two Extremes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loudounhistory.org/graphics/history-photos/scheel-slave-quar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715000" cy="3038475"/>
          </a:xfrm>
          <a:prstGeom prst="rect">
            <a:avLst/>
          </a:prstGeom>
          <a:noFill/>
        </p:spPr>
      </p:pic>
      <p:pic>
        <p:nvPicPr>
          <p:cNvPr id="56326" name="Picture 6" descr="http://www.montpelier.org/explore/archaeology/media/images/slave_quar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4114800" cy="398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Colonial Life in General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648200" cy="594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Freshness/cleanliness of environment led to an average of a 10 year increase in lifespan!</a:t>
            </a:r>
          </a:p>
          <a:p>
            <a:pPr>
              <a:buNone/>
            </a:pPr>
            <a:r>
              <a:rPr lang="en-US" sz="2000" dirty="0" smtClean="0"/>
              <a:t>	-- </a:t>
            </a:r>
            <a:r>
              <a:rPr lang="en-US" sz="2000" b="1" i="1" dirty="0" smtClean="0"/>
              <a:t>Average age of Puritans ~ 70!</a:t>
            </a:r>
          </a:p>
          <a:p>
            <a:r>
              <a:rPr lang="en-US" sz="2000" dirty="0" smtClean="0"/>
              <a:t>America was a land of prosperity &amp; relative freedom compared to Europe</a:t>
            </a:r>
          </a:p>
          <a:p>
            <a:r>
              <a:rPr lang="en-US" sz="2000" dirty="0" smtClean="0"/>
              <a:t>Life in the colonies was “hard” compared to modern day =&gt; </a:t>
            </a:r>
            <a:r>
              <a:rPr lang="en-US" sz="2000" b="1" i="1" dirty="0" smtClean="0"/>
              <a:t>90% of Americans farmers</a:t>
            </a:r>
          </a:p>
          <a:p>
            <a:pPr>
              <a:buNone/>
            </a:pPr>
            <a:r>
              <a:rPr lang="en-US" sz="2000" dirty="0" smtClean="0"/>
              <a:t>	-- Average Day = Rise at dawn, chores and farming all day, bed at 6-7pm!</a:t>
            </a:r>
          </a:p>
          <a:p>
            <a:pPr>
              <a:buNone/>
            </a:pPr>
            <a:r>
              <a:rPr lang="en-US" sz="2000" dirty="0" smtClean="0"/>
              <a:t>	-- Work divided based on gender</a:t>
            </a:r>
            <a:endParaRPr lang="en-US" sz="2000" dirty="0"/>
          </a:p>
        </p:txBody>
      </p:sp>
      <p:pic>
        <p:nvPicPr>
          <p:cNvPr id="59394" name="Picture 2" descr="http://academic.brooklyn.cuny.edu/history/dfg/amrv/yoe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41910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Idealized “Yeoman” Farmer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upload.wikimedia.org/wikipedia/commons/4/49/GROWTH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2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r>
              <a:rPr lang="en-US" sz="3200" b="1" i="1" u="sng" dirty="0" smtClean="0"/>
              <a:t>Democracy and American Sense of Unity Pre-1754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Was America 1 society or 3 separate societies in 1754? Was America united?</a:t>
            </a:r>
          </a:p>
          <a:p>
            <a:pPr>
              <a:buNone/>
            </a:pPr>
            <a:r>
              <a:rPr lang="en-US" sz="1800" dirty="0" smtClean="0"/>
              <a:t>	A. </a:t>
            </a:r>
            <a:r>
              <a:rPr lang="en-US" sz="1800" i="1" dirty="0" smtClean="0"/>
              <a:t>Factors contributing to</a:t>
            </a:r>
            <a:r>
              <a:rPr lang="en-US" sz="1800" b="1" i="1" dirty="0" smtClean="0"/>
              <a:t> DISUNITY	</a:t>
            </a:r>
          </a:p>
          <a:p>
            <a:pPr>
              <a:buNone/>
            </a:pPr>
            <a:r>
              <a:rPr lang="en-US" sz="1800" b="1" i="1" dirty="0" smtClean="0"/>
              <a:t>		</a:t>
            </a:r>
            <a:r>
              <a:rPr lang="en-US" sz="1800" dirty="0" smtClean="0"/>
              <a:t>1. Regional differences in economy, religion, demographics, slavery, culture, 	urbanization, education, colonial governance, etc……</a:t>
            </a:r>
          </a:p>
          <a:p>
            <a:pPr>
              <a:buNone/>
            </a:pPr>
            <a:r>
              <a:rPr lang="en-US" sz="1800" dirty="0" smtClean="0"/>
              <a:t>		2. Lack of speedy travel methods means most do not EVER travel more than 25-50 	miles from where they were born!</a:t>
            </a:r>
          </a:p>
          <a:p>
            <a:pPr>
              <a:buNone/>
            </a:pPr>
            <a:r>
              <a:rPr lang="en-US" sz="1800" dirty="0" smtClean="0"/>
              <a:t>	B. Factors which contribute to American </a:t>
            </a:r>
            <a:r>
              <a:rPr lang="en-US" sz="1800" b="1" i="1" dirty="0" smtClean="0"/>
              <a:t>UNITY</a:t>
            </a:r>
          </a:p>
          <a:p>
            <a:pPr>
              <a:buNone/>
            </a:pPr>
            <a:r>
              <a:rPr lang="en-US" sz="1800" b="1" i="1" dirty="0" smtClean="0"/>
              <a:t>		</a:t>
            </a:r>
            <a:r>
              <a:rPr lang="en-US" sz="1800" dirty="0" smtClean="0"/>
              <a:t>1. 3,000 mile distance from England &amp; European continent</a:t>
            </a:r>
          </a:p>
          <a:p>
            <a:pPr>
              <a:buNone/>
            </a:pPr>
            <a:r>
              <a:rPr lang="en-US" sz="1800" dirty="0" smtClean="0"/>
              <a:t>		2. Wilderness &amp; Initiative required to survive in America</a:t>
            </a:r>
          </a:p>
          <a:p>
            <a:pPr>
              <a:buNone/>
            </a:pPr>
            <a:r>
              <a:rPr lang="en-US" sz="1800" dirty="0" smtClean="0"/>
              <a:t>		-- Difficulty of “making” it in America =&gt; crops, Natives, disease</a:t>
            </a:r>
          </a:p>
          <a:p>
            <a:pPr>
              <a:buNone/>
            </a:pPr>
            <a:r>
              <a:rPr lang="en-US" sz="1800" dirty="0" smtClean="0"/>
              <a:t>		3. </a:t>
            </a:r>
            <a:r>
              <a:rPr lang="en-US" sz="1800" b="1" i="1" dirty="0" smtClean="0"/>
              <a:t>Religious Movements </a:t>
            </a:r>
            <a:r>
              <a:rPr lang="en-US" sz="1800" dirty="0" smtClean="0"/>
              <a:t>(i.e. </a:t>
            </a:r>
            <a:r>
              <a:rPr lang="en-US" sz="1800" b="1" i="1" dirty="0" smtClean="0"/>
              <a:t>Great Awakening</a:t>
            </a:r>
            <a:r>
              <a:rPr lang="en-US" sz="1800" dirty="0" smtClean="0"/>
              <a:t>, Puritanism, religious independence 	from Europe) =&gt; provides a sense of uniqueness and stress “</a:t>
            </a:r>
            <a:r>
              <a:rPr lang="en-US" sz="1800" dirty="0" err="1" smtClean="0"/>
              <a:t>American”values</a:t>
            </a:r>
            <a:r>
              <a:rPr lang="en-US" sz="1800" dirty="0" smtClean="0"/>
              <a:t> like 	hard work and initiative</a:t>
            </a:r>
          </a:p>
          <a:p>
            <a:pPr>
              <a:buNone/>
            </a:pPr>
            <a:r>
              <a:rPr lang="en-US" sz="1800" dirty="0" smtClean="0"/>
              <a:t>		-- 75% of Americans adhere to a faith by 1765</a:t>
            </a:r>
          </a:p>
          <a:p>
            <a:r>
              <a:rPr lang="en-US" sz="1800" b="1" i="1" dirty="0" smtClean="0"/>
              <a:t>Democracy in America – seeds of US governmental structure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A. How Democratic were the colonies?</a:t>
            </a:r>
          </a:p>
          <a:p>
            <a:pPr>
              <a:buNone/>
            </a:pPr>
            <a:r>
              <a:rPr lang="en-US" sz="1800" b="1" i="1" dirty="0" smtClean="0"/>
              <a:t>		-- Wealthy vs. Poor? Men vs. Women? Black vs. White? White vs. Native?</a:t>
            </a:r>
          </a:p>
          <a:p>
            <a:pPr>
              <a:buNone/>
            </a:pPr>
            <a:r>
              <a:rPr lang="en-US" sz="1800" b="1" i="1" dirty="0" smtClean="0"/>
              <a:t>		-- Who votes in Colonial America? Is this Democracy???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Roots of Democracy in America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572000" cy="6477000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sz="1800" b="1" i="1" dirty="0" smtClean="0"/>
              <a:t>Virginia House of Burgesses – 1619</a:t>
            </a:r>
          </a:p>
          <a:p>
            <a:pPr>
              <a:buNone/>
            </a:pPr>
            <a:r>
              <a:rPr lang="en-US" sz="1800" dirty="0" smtClean="0"/>
              <a:t>	a. </a:t>
            </a:r>
            <a:r>
              <a:rPr lang="en-US" sz="1800" b="1" i="1" dirty="0" smtClean="0"/>
              <a:t>Landowning males </a:t>
            </a:r>
            <a:r>
              <a:rPr lang="en-US" sz="1800" dirty="0" smtClean="0"/>
              <a:t>elect reps. to pass laws that govern colony</a:t>
            </a:r>
          </a:p>
          <a:p>
            <a:pPr>
              <a:buNone/>
            </a:pPr>
            <a:r>
              <a:rPr lang="en-US" sz="1800" dirty="0" smtClean="0"/>
              <a:t>	b.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elected legislature in America</a:t>
            </a:r>
          </a:p>
          <a:p>
            <a:pPr>
              <a:buNone/>
            </a:pPr>
            <a:r>
              <a:rPr lang="en-US" sz="1800" dirty="0" smtClean="0"/>
              <a:t>2. </a:t>
            </a:r>
            <a:r>
              <a:rPr lang="en-US" sz="1800" b="1" i="1" dirty="0" smtClean="0"/>
              <a:t>Mayflower Compact – 1620</a:t>
            </a:r>
          </a:p>
          <a:p>
            <a:pPr>
              <a:buNone/>
            </a:pPr>
            <a:r>
              <a:rPr lang="en-US" sz="1800" dirty="0" smtClean="0"/>
              <a:t>	a. Pilgrims made a pat to </a:t>
            </a:r>
            <a:r>
              <a:rPr lang="en-US" sz="1800" b="1" i="1" dirty="0" smtClean="0"/>
              <a:t>“enact and obey just and equal laws”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b</a:t>
            </a:r>
            <a:r>
              <a:rPr lang="en-US" sz="1800" i="1" dirty="0" smtClean="0"/>
              <a:t>.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written constitution in America</a:t>
            </a:r>
          </a:p>
          <a:p>
            <a:pPr>
              <a:buNone/>
            </a:pPr>
            <a:r>
              <a:rPr lang="en-US" sz="1800" dirty="0" smtClean="0"/>
              <a:t>	c. Characteristics = “direct Democracy”, Rule by majority</a:t>
            </a:r>
          </a:p>
          <a:p>
            <a:pPr>
              <a:buNone/>
            </a:pPr>
            <a:r>
              <a:rPr lang="en-US" sz="1800" dirty="0" smtClean="0"/>
              <a:t>3. </a:t>
            </a:r>
            <a:r>
              <a:rPr lang="en-US" sz="1800" b="1" i="1" dirty="0" smtClean="0"/>
              <a:t>New England Town Meetings</a:t>
            </a:r>
          </a:p>
          <a:p>
            <a:pPr>
              <a:buNone/>
            </a:pPr>
            <a:r>
              <a:rPr lang="en-US" sz="1800" b="1" i="1" dirty="0" smtClean="0"/>
              <a:t>	-- </a:t>
            </a:r>
            <a:r>
              <a:rPr lang="en-US" sz="1800" dirty="0" smtClean="0"/>
              <a:t>All landowning males gather to make local decisions</a:t>
            </a:r>
          </a:p>
          <a:p>
            <a:pPr>
              <a:buNone/>
            </a:pPr>
            <a:r>
              <a:rPr lang="en-US" sz="1800" dirty="0" smtClean="0"/>
              <a:t>4. </a:t>
            </a:r>
            <a:r>
              <a:rPr lang="en-US" sz="1800" b="1" i="1" dirty="0" smtClean="0"/>
              <a:t>New England Confederation</a:t>
            </a:r>
          </a:p>
          <a:p>
            <a:pPr>
              <a:buNone/>
            </a:pPr>
            <a:r>
              <a:rPr lang="en-US" sz="1800" dirty="0" smtClean="0"/>
              <a:t>	a. 4 Colonies (primarily aristocrats) ban together for: defense against Natives; inter-colonial problems</a:t>
            </a:r>
          </a:p>
          <a:p>
            <a:pPr>
              <a:buNone/>
            </a:pPr>
            <a:r>
              <a:rPr lang="en-US" sz="1800" dirty="0" smtClean="0"/>
              <a:t>	b. Each colony given 2 votes in legislature – MD &amp; RI banned from joining</a:t>
            </a:r>
          </a:p>
          <a:p>
            <a:pPr>
              <a:buNone/>
            </a:pPr>
            <a:r>
              <a:rPr lang="en-US" sz="1800" dirty="0" smtClean="0"/>
              <a:t>5. </a:t>
            </a:r>
            <a:r>
              <a:rPr lang="en-US" sz="1800" b="1" i="1" dirty="0" smtClean="0"/>
              <a:t>Fundamental Orders of Conn. – 1639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a. One of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written Constitutions</a:t>
            </a:r>
          </a:p>
          <a:p>
            <a:pPr>
              <a:buNone/>
            </a:pPr>
            <a:r>
              <a:rPr lang="en-US" sz="1800" dirty="0" smtClean="0"/>
              <a:t>	-- Elected Governor &amp; laws should express will of majority</a:t>
            </a:r>
          </a:p>
          <a:p>
            <a:pPr>
              <a:buNone/>
            </a:pPr>
            <a:r>
              <a:rPr lang="en-US" sz="1800" dirty="0" smtClean="0"/>
              <a:t>6. </a:t>
            </a:r>
            <a:r>
              <a:rPr lang="en-US" sz="1800" b="1" i="1" dirty="0" smtClean="0"/>
              <a:t>Lord Baltimore passes Acts of Toleration</a:t>
            </a:r>
          </a:p>
          <a:p>
            <a:pPr>
              <a:buNone/>
            </a:pPr>
            <a:r>
              <a:rPr lang="en-US" sz="1800" b="1" i="1" dirty="0" smtClean="0"/>
              <a:t>	-- </a:t>
            </a:r>
            <a:r>
              <a:rPr lang="en-US" sz="1800" dirty="0" err="1" smtClean="0"/>
              <a:t>Guaranteestoleration</a:t>
            </a:r>
            <a:r>
              <a:rPr lang="en-US" sz="1800" dirty="0" smtClean="0"/>
              <a:t> to all Christians</a:t>
            </a:r>
            <a:endParaRPr lang="en-US" sz="1800" dirty="0"/>
          </a:p>
        </p:txBody>
      </p:sp>
      <p:pic>
        <p:nvPicPr>
          <p:cNvPr id="61442" name="Picture 2" descr="http://www.ocblog.net/photos/uncategorized/patrick_henry_rotherme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5800"/>
            <a:ext cx="438928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Status of Colonial Governments?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8006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1754:</a:t>
            </a:r>
          </a:p>
          <a:p>
            <a:pPr>
              <a:buNone/>
            </a:pPr>
            <a:r>
              <a:rPr lang="en-US" sz="1800" dirty="0" smtClean="0"/>
              <a:t>	1. 8 Colonies were </a:t>
            </a:r>
            <a:r>
              <a:rPr lang="en-US" sz="1800" b="1" i="1" dirty="0" smtClean="0"/>
              <a:t>Royal Colonies: </a:t>
            </a:r>
            <a:r>
              <a:rPr lang="en-US" sz="1800" dirty="0" smtClean="0"/>
              <a:t>King selects Governor &amp; Upper House; Voters elect Lower House</a:t>
            </a:r>
          </a:p>
          <a:p>
            <a:pPr>
              <a:buNone/>
            </a:pPr>
            <a:r>
              <a:rPr lang="en-US" sz="1800" dirty="0" smtClean="0"/>
              <a:t>	 -- </a:t>
            </a:r>
            <a:r>
              <a:rPr lang="en-US" sz="1800" b="1" i="1" dirty="0" smtClean="0"/>
              <a:t>VA, MA, N/SA Carolina, GA, NJ, NY, NH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2. 3 were </a:t>
            </a:r>
            <a:r>
              <a:rPr lang="en-US" sz="1800" b="1" i="1" dirty="0" smtClean="0"/>
              <a:t>Proprietary Colonies </a:t>
            </a:r>
            <a:r>
              <a:rPr lang="en-US" sz="1800" dirty="0" smtClean="0"/>
              <a:t>=&gt; Proprietor selected Governor; Voters elect </a:t>
            </a:r>
            <a:r>
              <a:rPr lang="en-US" sz="1800" dirty="0" err="1" smtClean="0"/>
              <a:t>Assembely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-- DE, MD, PA</a:t>
            </a:r>
          </a:p>
          <a:p>
            <a:pPr>
              <a:buNone/>
            </a:pPr>
            <a:r>
              <a:rPr lang="en-US" sz="1800" b="1" i="1" dirty="0" smtClean="0"/>
              <a:t>	</a:t>
            </a:r>
            <a:r>
              <a:rPr lang="en-US" sz="1800" dirty="0" smtClean="0"/>
              <a:t>3. 2 were </a:t>
            </a:r>
            <a:r>
              <a:rPr lang="en-US" sz="1800" b="1" i="1" dirty="0" smtClean="0"/>
              <a:t>Self-Governing Colonies </a:t>
            </a:r>
            <a:r>
              <a:rPr lang="en-US" sz="1800" dirty="0" smtClean="0"/>
              <a:t>(CT, RI)</a:t>
            </a:r>
          </a:p>
          <a:p>
            <a:pPr>
              <a:buNone/>
            </a:pPr>
            <a:r>
              <a:rPr lang="en-US" sz="1800" b="1" i="1" dirty="0" smtClean="0"/>
              <a:t>	-- </a:t>
            </a:r>
            <a:r>
              <a:rPr lang="en-US" sz="1800" dirty="0" smtClean="0"/>
              <a:t>Voters elect governor and </a:t>
            </a:r>
            <a:r>
              <a:rPr lang="en-US" sz="1800" dirty="0" err="1" smtClean="0"/>
              <a:t>Assembelies</a:t>
            </a:r>
            <a:endParaRPr lang="en-US" sz="1800" dirty="0" smtClean="0"/>
          </a:p>
          <a:p>
            <a:pPr>
              <a:buNone/>
            </a:pPr>
            <a:endParaRPr lang="en-US" sz="1800" b="1" i="1" dirty="0"/>
          </a:p>
        </p:txBody>
      </p:sp>
      <p:pic>
        <p:nvPicPr>
          <p:cNvPr id="63492" name="Picture 4" descr="http://worldroots.com/brigitte/gifs/george3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762000"/>
            <a:ext cx="4152342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Europeans Search for Trade Routes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114800" cy="6019800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Ottoman Empire </a:t>
            </a:r>
            <a:r>
              <a:rPr lang="en-US" sz="2000" dirty="0" smtClean="0"/>
              <a:t>heavily taxed/controlled overland trade routes to Far East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-- Europeans want a water route (</a:t>
            </a:r>
            <a:r>
              <a:rPr lang="en-US" sz="2000" b="1" i="1" dirty="0" smtClean="0"/>
              <a:t>Portuguese</a:t>
            </a:r>
            <a:r>
              <a:rPr lang="en-US" sz="2000" dirty="0" smtClean="0"/>
              <a:t> already control African route)</a:t>
            </a:r>
          </a:p>
          <a:p>
            <a:r>
              <a:rPr lang="en-US" sz="2000" b="1" i="1" dirty="0" smtClean="0"/>
              <a:t>Columbus</a:t>
            </a:r>
            <a:r>
              <a:rPr lang="en-US" sz="2000" dirty="0" smtClean="0"/>
              <a:t> gains permission from Queen/King of Spain to sail west to the “Indies” – makes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contact </a:t>
            </a:r>
            <a:r>
              <a:rPr lang="en-US" sz="2000" b="1" i="1" dirty="0" smtClean="0"/>
              <a:t>October 12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1492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-- Not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European to set foot on “New World” =&gt; </a:t>
            </a:r>
            <a:r>
              <a:rPr lang="en-US" sz="2000" b="1" i="1" dirty="0" smtClean="0"/>
              <a:t>Leif Erickson </a:t>
            </a:r>
            <a:r>
              <a:rPr lang="en-US" sz="2000" dirty="0" smtClean="0"/>
              <a:t>&amp; Vikings had founded a settlement in New </a:t>
            </a:r>
            <a:r>
              <a:rPr lang="en-US" sz="2000" dirty="0" err="1" smtClean="0"/>
              <a:t>Foundland</a:t>
            </a:r>
            <a:r>
              <a:rPr lang="en-US" sz="2000" dirty="0" smtClean="0"/>
              <a:t> ~1020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** Go Over Columbus book comparison – text vs.  </a:t>
            </a:r>
            <a:r>
              <a:rPr lang="en-US" sz="2000" dirty="0" err="1" smtClean="0"/>
              <a:t>Zinn</a:t>
            </a:r>
            <a:r>
              <a:rPr lang="en-US" sz="2000" dirty="0" smtClean="0"/>
              <a:t>** </a:t>
            </a:r>
            <a:endParaRPr lang="en-US" sz="2000" dirty="0"/>
          </a:p>
        </p:txBody>
      </p:sp>
      <p:pic>
        <p:nvPicPr>
          <p:cNvPr id="1026" name="Picture 2" descr="http://www.worldbook.com/wb/images/content_spotlight/explorers/LR004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762000"/>
            <a:ext cx="4635603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Columbus and </a:t>
            </a:r>
            <a:r>
              <a:rPr lang="en-US" b="1" i="1" u="sng" dirty="0"/>
              <a:t>E</a:t>
            </a:r>
            <a:r>
              <a:rPr lang="en-US" b="1" i="1" u="sng" dirty="0" smtClean="0"/>
              <a:t>uropean Contact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029200" cy="586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Spanish are cruel to “Indians” they encounter and force them to mine for gold and serve as slaves</a:t>
            </a:r>
          </a:p>
          <a:p>
            <a:r>
              <a:rPr lang="en-US" sz="2400" dirty="0" smtClean="0"/>
              <a:t>European diseases and brutality kills ~ </a:t>
            </a:r>
            <a:r>
              <a:rPr lang="en-US" sz="2400" b="1" i="1" dirty="0" smtClean="0"/>
              <a:t>90% of the Native population within 75 years of European arrival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Largest Genocide in world history!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i="1" dirty="0" smtClean="0"/>
              <a:t>** Why is this not discussed more??**</a:t>
            </a:r>
          </a:p>
          <a:p>
            <a:r>
              <a:rPr lang="en-US" sz="2400" b="1" i="1" dirty="0" smtClean="0"/>
              <a:t>Images of Native Americans by Early Europeans </a:t>
            </a:r>
            <a:r>
              <a:rPr lang="en-US" sz="2400" dirty="0" smtClean="0"/>
              <a:t>– </a:t>
            </a:r>
            <a:r>
              <a:rPr lang="en-US" sz="2400" dirty="0"/>
              <a:t>W</a:t>
            </a:r>
            <a:r>
              <a:rPr lang="en-US" sz="2400" dirty="0" smtClean="0"/>
              <a:t>hat does each picture show? How does it portray Natives? Which is more accurate? Why?</a:t>
            </a:r>
            <a:endParaRPr lang="en-US" sz="2400" dirty="0"/>
          </a:p>
        </p:txBody>
      </p:sp>
      <p:pic>
        <p:nvPicPr>
          <p:cNvPr id="19458" name="Picture 2" descr="http://carolynbaker.net/site/images/columb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199" y="762000"/>
            <a:ext cx="39940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</p:spPr>
        <p:txBody>
          <a:bodyPr>
            <a:noAutofit/>
          </a:bodyPr>
          <a:lstStyle/>
          <a:p>
            <a:r>
              <a:rPr lang="en-US" sz="3400" b="1" i="1" u="sng" dirty="0" smtClean="0"/>
              <a:t>How </a:t>
            </a:r>
            <a:r>
              <a:rPr lang="en-US" sz="3400" b="1" i="1" u="sng" dirty="0" err="1" smtClean="0"/>
              <a:t>Tupi</a:t>
            </a:r>
            <a:r>
              <a:rPr lang="en-US" sz="3400" b="1" i="1" u="sng" dirty="0" smtClean="0"/>
              <a:t> Indians Roasted their Meat (ca 1550)</a:t>
            </a:r>
            <a:endParaRPr lang="en-US" sz="3400" b="1" i="1" u="sng" dirty="0"/>
          </a:p>
        </p:txBody>
      </p:sp>
      <p:pic>
        <p:nvPicPr>
          <p:cNvPr id="21506" name="Picture 2" descr="http://www.english.ucsb.edu/faculty/rraley/courses/engl165CL/cannibalis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924800" cy="5943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400" b="1" i="1" u="sng" dirty="0" smtClean="0"/>
              <a:t>Theodore De </a:t>
            </a:r>
            <a:r>
              <a:rPr lang="en-US" sz="3400" b="1" i="1" u="sng" dirty="0" err="1" smtClean="0"/>
              <a:t>Bry</a:t>
            </a:r>
            <a:r>
              <a:rPr lang="en-US" sz="3400" b="1" i="1" u="sng" dirty="0" smtClean="0"/>
              <a:t> – Preparing a Feast (1590)</a:t>
            </a:r>
            <a:endParaRPr lang="en-US" sz="3400" b="1" i="1" u="sng" dirty="0"/>
          </a:p>
        </p:txBody>
      </p:sp>
      <p:pic>
        <p:nvPicPr>
          <p:cNvPr id="20482" name="Picture 2" descr="http://www.virginiaplaces.org/population/graphics/nativeme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305800" cy="6007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Map of Columbus’s 4 Voyages</a:t>
            </a:r>
            <a:endParaRPr lang="en-US" b="1" i="1" u="sng" dirty="0"/>
          </a:p>
        </p:txBody>
      </p:sp>
      <p:pic>
        <p:nvPicPr>
          <p:cNvPr id="18434" name="Picture 2" descr="http://upload.wikimedia.org/wikipedia/commons/0/09/Christopher_Columbus_voy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817</Words>
  <Application>Microsoft Office PowerPoint</Application>
  <PresentationFormat>On-screen Show (4:3)</PresentationFormat>
  <Paragraphs>293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Early US Colonial History</vt:lpstr>
      <vt:lpstr>Alaskan Land Bridge (ca 70,000 BCE)</vt:lpstr>
      <vt:lpstr>3 “Regional” Native American Populations in US</vt:lpstr>
      <vt:lpstr>PowerPoint Presentation</vt:lpstr>
      <vt:lpstr>Europeans Search for Trade Routes</vt:lpstr>
      <vt:lpstr>Columbus and European Contact</vt:lpstr>
      <vt:lpstr>How Tupi Indians Roasted their Meat (ca 1550)</vt:lpstr>
      <vt:lpstr>Theodore De Bry – Preparing a Feast (1590)</vt:lpstr>
      <vt:lpstr>Map of Columbus’s 4 Voyages</vt:lpstr>
      <vt:lpstr>Creating the “American Identity”</vt:lpstr>
      <vt:lpstr>What factors did Colonists have to contend with?</vt:lpstr>
      <vt:lpstr>Who Came to the New World??</vt:lpstr>
      <vt:lpstr>European Colonization – Story of 4 ‘Empires’</vt:lpstr>
      <vt:lpstr>PowerPoint Presentation</vt:lpstr>
      <vt:lpstr>PowerPoint Presentation</vt:lpstr>
      <vt:lpstr>French Colonization</vt:lpstr>
      <vt:lpstr>PowerPoint Presentation</vt:lpstr>
      <vt:lpstr>Dutch Colonization</vt:lpstr>
      <vt:lpstr>English Colonization</vt:lpstr>
      <vt:lpstr>Jamestown Area – 1588 vs. 1608</vt:lpstr>
      <vt:lpstr>Geographical Differences in Colonies</vt:lpstr>
      <vt:lpstr>PowerPoint Presentation</vt:lpstr>
      <vt:lpstr>PowerPoint Presentation</vt:lpstr>
      <vt:lpstr>Religion in America – Puritanism and American Culture</vt:lpstr>
      <vt:lpstr>PowerPoint Presentation</vt:lpstr>
      <vt:lpstr>Salem Witch Trails – (1692-1694)</vt:lpstr>
      <vt:lpstr>The Great Awakening (1730-65)</vt:lpstr>
      <vt:lpstr>PowerPoint Presentation</vt:lpstr>
      <vt:lpstr>Indian Relations – War and Assimilation</vt:lpstr>
      <vt:lpstr>Indian Wars (Cont.)</vt:lpstr>
      <vt:lpstr>PowerPoint Presentation</vt:lpstr>
      <vt:lpstr>Why did the Colonists Always “Win”?</vt:lpstr>
      <vt:lpstr>Triangular Trade – Detailed Map</vt:lpstr>
      <vt:lpstr>The “Middle Passage”</vt:lpstr>
      <vt:lpstr>PowerPoint Presentation</vt:lpstr>
      <vt:lpstr>PowerPoint Presentation</vt:lpstr>
      <vt:lpstr>Life in the 3 Colonial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Colonial Life in General</vt:lpstr>
      <vt:lpstr>PowerPoint Presentation</vt:lpstr>
      <vt:lpstr>Democracy and American Sense of Unity Pre-1754</vt:lpstr>
      <vt:lpstr>Roots of Democracy in America</vt:lpstr>
      <vt:lpstr>Status of Colonial Governments?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COLEEN VANLUE</dc:creator>
  <cp:lastModifiedBy>COLEEN VANLUE</cp:lastModifiedBy>
  <cp:revision>189</cp:revision>
  <dcterms:created xsi:type="dcterms:W3CDTF">2008-08-04T15:26:33Z</dcterms:created>
  <dcterms:modified xsi:type="dcterms:W3CDTF">2014-07-07T17:10:18Z</dcterms:modified>
</cp:coreProperties>
</file>