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3" r:id="rId4"/>
    <p:sldId id="264" r:id="rId5"/>
    <p:sldId id="265" r:id="rId6"/>
    <p:sldId id="267" r:id="rId7"/>
    <p:sldId id="268" r:id="rId8"/>
    <p:sldId id="269" r:id="rId9"/>
    <p:sldId id="25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FD1DD-EFE6-441E-8998-175CC3739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2C5920-5B41-459C-9201-57603DEB39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0F895-939E-4A23-BE63-F5D0406B4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5C5-BA85-439C-8556-F31411E09424}" type="datetimeFigureOut">
              <a:rPr lang="en-US" smtClean="0"/>
              <a:t>03/26/2019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B05EE-7C39-4811-B613-8E0B4EFA3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4A6BC-A3B5-40D3-958A-51D9E5F03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A0A3-2E78-489C-9E2C-73835A616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6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EB010-5FFB-4ED4-AD71-E9C31C73B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47DD5C-A6F0-47F3-9EA2-F984BF276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88D41-8B2D-4FF0-A957-4F6020BE2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5C5-BA85-439C-8556-F31411E09424}" type="datetimeFigureOut">
              <a:rPr lang="en-US" smtClean="0"/>
              <a:t>03/26/2019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97216-40F0-4B71-B6D7-599C2C3C3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D988A-B173-4A13-B05E-BC4419302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A0A3-2E78-489C-9E2C-73835A616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2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8A837F-95C9-4230-B7BB-E5DE8825E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AD73A7-51F0-45F3-BCC8-EAC832761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A86DF-784C-4415-A175-C19944AFD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5C5-BA85-439C-8556-F31411E09424}" type="datetimeFigureOut">
              <a:rPr lang="en-US" smtClean="0"/>
              <a:t>03/26/2019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0479A-C7DE-4A25-8311-03253CC71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95439-A603-47EA-9D2E-C1AF41B22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A0A3-2E78-489C-9E2C-73835A616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2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1902E-F80E-4805-93D3-27632DB6B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217F8-E065-43E2-ABD1-44DF7FF3D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7E769-164E-4F18-9918-D3BA16DE4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5C5-BA85-439C-8556-F31411E09424}" type="datetimeFigureOut">
              <a:rPr lang="en-US" smtClean="0"/>
              <a:t>03/26/2019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F5D74-7781-469C-A20B-3345055E4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52DBB-593D-49A0-B3C6-FF65D8465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A0A3-2E78-489C-9E2C-73835A616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5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C323B-37EC-4664-8622-AE6538657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AA9EA-8E5D-45A0-9D83-1C86991D7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2DDD6-CD50-4366-A6D6-3718516B9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5C5-BA85-439C-8556-F31411E09424}" type="datetimeFigureOut">
              <a:rPr lang="en-US" smtClean="0"/>
              <a:t>03/26/2019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C2750-2266-4B44-AF94-4FA5348B4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F29E0-260F-4921-BC3D-32A8188E5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A0A3-2E78-489C-9E2C-73835A616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6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65B46-D9CC-480B-A87B-0FEA81935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89404-202C-48EA-A8A6-E8135A2067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7A4D47-6B08-4D72-AB53-C64DC87FD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EB5406-A36E-42BE-A154-6C5001F49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5C5-BA85-439C-8556-F31411E09424}" type="datetimeFigureOut">
              <a:rPr lang="en-US" smtClean="0"/>
              <a:t>03/26/2019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0A25F7-17D2-41C1-A233-230439FA1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797EF4-1828-4444-8EAE-ABEE8D8BE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A0A3-2E78-489C-9E2C-73835A616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4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A6DD3-8CD2-422D-A4BE-A84ABDC30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5D699-937B-4CDF-AD14-078DD49EB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18F2BF-B757-45FE-9C05-3856EEFC8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44E497-9170-48EB-8EE6-CE9C0A8DF7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763BEF-48E2-4302-95D9-72931941E1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0A9162-1779-4E51-9671-39332C446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5C5-BA85-439C-8556-F31411E09424}" type="datetimeFigureOut">
              <a:rPr lang="en-US" smtClean="0"/>
              <a:t>03/26/2019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630014-6988-411D-8FEF-D1EC552A9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1341B-3A4B-40EB-AEDC-9BE14D939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A0A3-2E78-489C-9E2C-73835A616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35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8B43A-5367-4798-842F-7E10C5126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BEE083-B3C3-49DF-8DAC-9B59A44EC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5C5-BA85-439C-8556-F31411E09424}" type="datetimeFigureOut">
              <a:rPr lang="en-US" smtClean="0"/>
              <a:t>03/26/2019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1A28CD-E1A7-40CA-8FBD-7AABDC4AF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DC2AAA-42E3-4B5A-BAF0-39C505999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A0A3-2E78-489C-9E2C-73835A616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0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91C16-8F38-4F0A-9DEC-DB8431506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5C5-BA85-439C-8556-F31411E09424}" type="datetimeFigureOut">
              <a:rPr lang="en-US" smtClean="0"/>
              <a:t>03/26/2019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49FA52-6229-41BF-808F-88B8B4A1A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8D5D8-8659-4585-B4E4-C0F9D2121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A0A3-2E78-489C-9E2C-73835A616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4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C125F-2A25-4A0D-A718-BEEB8E5E7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462AE-B06D-46AF-ADF0-F0426845C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9FC250-7F62-4333-8845-E47E93A33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379AC-DC3B-4335-80CB-B13471AC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5C5-BA85-439C-8556-F31411E09424}" type="datetimeFigureOut">
              <a:rPr lang="en-US" smtClean="0"/>
              <a:t>03/26/2019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767E4-24B2-40B7-9382-131FD8B74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37900-D916-4CBC-A5CB-11B551244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A0A3-2E78-489C-9E2C-73835A616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3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41295-5AC3-4940-80BE-3B75BFD7C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BFE06F-DBC5-4E62-973E-44C52E9F60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99DA2-73A1-405E-84F7-180ECE32C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82D5B-8BF1-46B5-AE73-C6C168E31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95C5-BA85-439C-8556-F31411E09424}" type="datetimeFigureOut">
              <a:rPr lang="en-US" smtClean="0"/>
              <a:t>03/26/2019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A82BD-19E9-47BE-9B30-D064DF83D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4DE0BF-8ED8-4C03-A9F5-B74B3CC34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A0A3-2E78-489C-9E2C-73835A616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6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A143F3-3E93-4CDF-8E8E-DB4F83DFB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BF709-5670-4634-B377-AEF0505E2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B080D-4CA8-434F-8679-DBE3A7F7C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195C5-BA85-439C-8556-F31411E09424}" type="datetimeFigureOut">
              <a:rPr lang="en-US" smtClean="0"/>
              <a:t>03/26/2019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2A948-FD7F-496F-8781-9CE4458D39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4C283-6B68-47B2-8518-BF3928ED9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A0A3-2E78-489C-9E2C-73835A616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2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uact=8&amp;docid=m84Uu1vOGU7M9M&amp;tbnid=AXoQL8Yf7yg5YM:&amp;ved=0CAYQjRw&amp;url=http://whereistheoutrage.net/military/the-gi-bill-and-race/&amp;ei=dGYgU-iUNIjI0QHUyYGIDQ&amp;bvm=bv.62788935,d.eW0&amp;psig=AFQjCNGSR9rx2pHNpZr0m45x4tmPv4DkPg&amp;ust=139471870152606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docid=v9_Y5PU7EWKCYM&amp;tbnid=v10Tf9hpPglLQM:&amp;ved=0CAYQjRw&amp;url=http://www.candoo.com/ulsternorrie/ulster/ulster4.html&amp;ei=zPceU-GLJOrT0wHo6YDYAQ&amp;bvm=bv.62788935,d.eW0&amp;psig=AFQjCNGzO_Ah9yhfanU4THcREVr-Wfu5hA&amp;ust=1394624763605645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//upload.wikimedia.org/wikipedia/commons/c/c2/Bardeen_Shockley_Brattain_1948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hyperlink" Target="http://www.google.com/url?sa=i&amp;rct=j&amp;q=&amp;esrc=s&amp;frm=1&amp;source=images&amp;cd=&amp;cad=rja&amp;uact=8&amp;docid=CiW2Mf9PwiuAcM&amp;tbnid=bHboMZPQ9TnjrM:&amp;ved=0CAYQjRw&amp;url=http://www.nydailynews.com/entertainment/music-arts/elvis-presley-items-featured-rock-roll-hall-fame-article-1.1534113&amp;ei=Sf4eU6GxBYXV0gHR5IDgBg&amp;bvm=bv.62788935,d.eW0&amp;psig=AFQjCNH8HAyeZG63GJvCcAkI85j0-YrwWw&amp;ust=139462648623302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google.com/url?sa=i&amp;rct=j&amp;q=&amp;esrc=s&amp;frm=1&amp;source=images&amp;cd=&amp;cad=rja&amp;uact=8&amp;docid=Ie7Rnupli7KQpM&amp;tbnid=xujoUV4bYHMR0M:&amp;ved=0CAYQjRw&amp;url=http://en.wikipedia.org/wiki/Appalachian_Mountains&amp;ei=tWkgU9C6H6WF0QHj1oDoBA&amp;bvm=bv.62788935,d.eW0&amp;psig=AFQjCNFtD30b2jHO5AJ2Xdj6ceKnTQdlfQ&amp;ust=139471952514662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ub1siWxRd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91" y="1709738"/>
            <a:ext cx="10790859" cy="4134471"/>
          </a:xfrm>
        </p:spPr>
        <p:txBody>
          <a:bodyPr/>
          <a:lstStyle/>
          <a:p>
            <a:r>
              <a:rPr lang="en-US" dirty="0"/>
              <a:t> Postwar America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6463" y="2389602"/>
            <a:ext cx="10515600" cy="1500187"/>
          </a:xfrm>
        </p:spPr>
        <p:txBody>
          <a:bodyPr>
            <a:normAutofit/>
          </a:bodyPr>
          <a:lstStyle/>
          <a:p>
            <a:r>
              <a:rPr lang="en-US" sz="8000" dirty="0"/>
              <a:t>1950’s</a:t>
            </a:r>
          </a:p>
        </p:txBody>
      </p:sp>
    </p:spTree>
    <p:extLst>
      <p:ext uri="{BB962C8B-B14F-4D97-AF65-F5344CB8AC3E}">
        <p14:creationId xmlns:p14="http://schemas.microsoft.com/office/powerpoint/2010/main" val="349883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Peacetime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1"/>
            <a:ext cx="5562600" cy="4373563"/>
          </a:xfrm>
        </p:spPr>
        <p:txBody>
          <a:bodyPr/>
          <a:lstStyle/>
          <a:p>
            <a:r>
              <a:rPr lang="en-US" dirty="0"/>
              <a:t>GI Bill</a:t>
            </a:r>
          </a:p>
          <a:p>
            <a:pPr lvl="1"/>
            <a:r>
              <a:rPr lang="en-US" dirty="0"/>
              <a:t>Provide funds for veterans to: start businesses, buy homes, and attend college</a:t>
            </a:r>
          </a:p>
        </p:txBody>
      </p:sp>
      <p:pic>
        <p:nvPicPr>
          <p:cNvPr id="2050" name="Picture 2" descr="http://whereistheoutrage.net/wp-content/uploads/2012/03/gi-bi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905001"/>
            <a:ext cx="2971800" cy="4440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707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interstate highway">
            <a:extLst>
              <a:ext uri="{FF2B5EF4-FFF2-40B4-BE49-F238E27FC236}">
                <a16:creationId xmlns:a16="http://schemas.microsoft.com/office/drawing/2014/main" id="{16216ECE-BC24-48D5-AEEB-85D055EDE8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" r="-2" b="-2"/>
          <a:stretch/>
        </p:blipFill>
        <p:spPr bwMode="auto">
          <a:xfrm>
            <a:off x="6083786" y="-168318"/>
            <a:ext cx="6261330" cy="3932313"/>
          </a:xfrm>
          <a:prstGeom prst="rect">
            <a:avLst/>
          </a:prstGeom>
          <a:noFill/>
          <a:effectLst>
            <a:softEdge rad="533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andoo.com/ulsternorrie/ulster/ulster03/burry_pics/hmsulster07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77" r="-1" b="4323"/>
          <a:stretch/>
        </p:blipFill>
        <p:spPr bwMode="auto">
          <a:xfrm>
            <a:off x="6089904" y="2487168"/>
            <a:ext cx="6263640" cy="4215384"/>
          </a:xfrm>
          <a:prstGeom prst="rect">
            <a:avLst/>
          </a:prstGeom>
          <a:noFill/>
          <a:effectLst>
            <a:softEdge rad="533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72">
            <a:extLst>
              <a:ext uri="{FF2B5EF4-FFF2-40B4-BE49-F238E27FC236}">
                <a16:creationId xmlns:a16="http://schemas.microsoft.com/office/drawing/2014/main" id="{22901FED-4FC9-4ED5-8123-C98BCD161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Dynamic Conservatism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04997" y="2272143"/>
            <a:ext cx="4803637" cy="3788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lnSpc>
                <a:spcPct val="90000"/>
              </a:lnSpc>
              <a:buNone/>
            </a:pPr>
            <a:r>
              <a:rPr lang="en-US" sz="1700" dirty="0">
                <a:solidFill>
                  <a:srgbClr val="FF0000"/>
                </a:solidFill>
              </a:rPr>
              <a:t>Balancing conservative economics with activism</a:t>
            </a:r>
          </a:p>
          <a:p>
            <a:pPr indent="-228600">
              <a:lnSpc>
                <a:spcPct val="90000"/>
              </a:lnSpc>
            </a:pPr>
            <a:r>
              <a:rPr lang="en-US" sz="1700" dirty="0">
                <a:solidFill>
                  <a:srgbClr val="000000"/>
                </a:solidFill>
              </a:rPr>
              <a:t>Conservative Economic Policies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0000"/>
                </a:solidFill>
              </a:rPr>
              <a:t>Ends a number of government regulations on businesses like price controls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0000"/>
                </a:solidFill>
              </a:rPr>
              <a:t>Cuts Federal spending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0000"/>
                </a:solidFill>
              </a:rPr>
              <a:t>Abolished or cut funding to some New Deal programs such as the TVA</a:t>
            </a:r>
          </a:p>
          <a:p>
            <a:pPr indent="-228600">
              <a:lnSpc>
                <a:spcPct val="90000"/>
              </a:lnSpc>
            </a:pPr>
            <a:r>
              <a:rPr lang="en-US" sz="1700" dirty="0">
                <a:solidFill>
                  <a:srgbClr val="000000"/>
                </a:solidFill>
              </a:rPr>
              <a:t>Activist Policies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FF0000"/>
                </a:solidFill>
              </a:rPr>
              <a:t>Passed the Federal Highway Act (largest public works program in U.S. history)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0000"/>
                </a:solidFill>
              </a:rPr>
              <a:t>Constructed St. Lawrence Seaway (allows travel from the Great Lakes to the Atlantic)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</a:pPr>
            <a:endParaRPr lang="en-US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572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Prosperity in America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1708" y="1568273"/>
            <a:ext cx="5860473" cy="50869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1940-55 average income triples</a:t>
            </a:r>
          </a:p>
          <a:p>
            <a:r>
              <a:rPr lang="en-US" b="1" dirty="0"/>
              <a:t>Suburbia</a:t>
            </a:r>
            <a:r>
              <a:rPr lang="en-US" dirty="0"/>
              <a:t> grows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Mass production applied to housing (Levittown – 1</a:t>
            </a:r>
            <a:r>
              <a:rPr lang="en-US" baseline="30000" dirty="0">
                <a:solidFill>
                  <a:srgbClr val="FF0000"/>
                </a:solidFill>
              </a:rPr>
              <a:t>st</a:t>
            </a:r>
            <a:r>
              <a:rPr lang="en-US" dirty="0">
                <a:solidFill>
                  <a:srgbClr val="FF0000"/>
                </a:solidFill>
              </a:rPr>
              <a:t> suburbs in NY)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Baby Boom - </a:t>
            </a:r>
            <a:r>
              <a:rPr lang="en-US" dirty="0">
                <a:solidFill>
                  <a:srgbClr val="FF0000"/>
                </a:solidFill>
              </a:rPr>
              <a:t>1945-61 65 million children born</a:t>
            </a:r>
          </a:p>
          <a:p>
            <a:r>
              <a:rPr lang="en-US" b="1" dirty="0"/>
              <a:t>White-Collar</a:t>
            </a:r>
            <a:r>
              <a:rPr lang="en-US" dirty="0"/>
              <a:t> workers include professionals such as doctors and lawyers, engineers, salespeople, managers, and office staff. Most receive a weekly or yearly salary rather than an hourly wage. Because white-collar employees worked in offices, they could wear white shirts to work without fear of getting them dirty.   </a:t>
            </a:r>
            <a:r>
              <a:rPr lang="en-US" b="1" dirty="0"/>
              <a:t>Blue-collar</a:t>
            </a:r>
            <a:r>
              <a:rPr lang="en-US" dirty="0"/>
              <a:t> workers are people who work in factories or at skilled trades, such as plumbing or auto repair. By the end of the 1950s, the workforce looked different. </a:t>
            </a:r>
            <a:r>
              <a:rPr lang="en-US" dirty="0">
                <a:solidFill>
                  <a:srgbClr val="FF0000"/>
                </a:solidFill>
              </a:rPr>
              <a:t>For the first time in history, white-collar workers outnumbered blue-collar employees.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Image result for levittown">
            <a:extLst>
              <a:ext uri="{FF2B5EF4-FFF2-40B4-BE49-F238E27FC236}">
                <a16:creationId xmlns:a16="http://schemas.microsoft.com/office/drawing/2014/main" id="{CB09C1F5-8222-464B-B570-B2FBD2499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765" y="472730"/>
            <a:ext cx="4143543" cy="31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white collar vs blue collar">
            <a:extLst>
              <a:ext uri="{FF2B5EF4-FFF2-40B4-BE49-F238E27FC236}">
                <a16:creationId xmlns:a16="http://schemas.microsoft.com/office/drawing/2014/main" id="{1101C6C4-0EC8-4FD9-B5E7-EDC3F4E7D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547" y="3843508"/>
            <a:ext cx="4298761" cy="241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322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Advances in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676402"/>
            <a:ext cx="5638800" cy="49910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Electronics</a:t>
            </a:r>
          </a:p>
          <a:p>
            <a:pPr lvl="1"/>
            <a:r>
              <a:rPr lang="en-US" dirty="0"/>
              <a:t>The transistor</a:t>
            </a:r>
          </a:p>
          <a:p>
            <a:pPr lvl="2"/>
            <a:r>
              <a:rPr lang="en-US" dirty="0"/>
              <a:t>Smaller cheaper radios</a:t>
            </a:r>
          </a:p>
          <a:p>
            <a:pPr lvl="2"/>
            <a:r>
              <a:rPr lang="en-US" dirty="0"/>
              <a:t>Essential for modern electronics</a:t>
            </a:r>
          </a:p>
          <a:p>
            <a:pPr lvl="1"/>
            <a:r>
              <a:rPr lang="en-US" dirty="0"/>
              <a:t>ENIAC and UNIVAC early military computers</a:t>
            </a:r>
          </a:p>
          <a:p>
            <a:r>
              <a:rPr lang="en-US" dirty="0"/>
              <a:t>Aviation</a:t>
            </a:r>
          </a:p>
          <a:p>
            <a:pPr lvl="1"/>
            <a:r>
              <a:rPr lang="en-US" dirty="0"/>
              <a:t>New designs, materials, and engines allow for further and cheaper flight</a:t>
            </a:r>
          </a:p>
          <a:p>
            <a:r>
              <a:rPr lang="en-US" dirty="0"/>
              <a:t>Medicine</a:t>
            </a:r>
          </a:p>
          <a:p>
            <a:pPr lvl="1"/>
            <a:r>
              <a:rPr lang="en-US" dirty="0"/>
              <a:t>Radiation and chemotherapy treatments</a:t>
            </a:r>
          </a:p>
          <a:p>
            <a:pPr lvl="1"/>
            <a:r>
              <a:rPr lang="en-US" dirty="0"/>
              <a:t>CPR (Cardiopulmonary Resuscitation)</a:t>
            </a:r>
          </a:p>
          <a:p>
            <a:pPr lvl="1"/>
            <a:r>
              <a:rPr lang="en-US" dirty="0"/>
              <a:t>Pacemakers</a:t>
            </a:r>
          </a:p>
          <a:p>
            <a:pPr lvl="1"/>
            <a:r>
              <a:rPr lang="en-US" dirty="0"/>
              <a:t>Blood tests and antibiotics help fight TB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 vaccine for polio (Jonas Salk)</a:t>
            </a:r>
          </a:p>
        </p:txBody>
      </p:sp>
      <p:pic>
        <p:nvPicPr>
          <p:cNvPr id="2052" name="Picture 4" descr="File:Bardeen Shockley Brattain 194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1676401"/>
            <a:ext cx="2695575" cy="214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mage result for polio vaccine salk">
            <a:extLst>
              <a:ext uri="{FF2B5EF4-FFF2-40B4-BE49-F238E27FC236}">
                <a16:creationId xmlns:a16="http://schemas.microsoft.com/office/drawing/2014/main" id="{AFA06ED4-5378-4155-88AA-4AE433A87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02075"/>
            <a:ext cx="252412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255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>
            <a:extLst>
              <a:ext uri="{FF2B5EF4-FFF2-40B4-BE49-F238E27FC236}">
                <a16:creationId xmlns:a16="http://schemas.microsoft.com/office/drawing/2014/main" id="{DE09615D-24FD-4086-87D4-3BC6FF438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2CD1987F-8813-4F4A-BE57-BB00FB4F08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8267" y="802956"/>
            <a:ext cx="4333814" cy="21746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Culture</a:t>
            </a:r>
          </a:p>
        </p:txBody>
      </p:sp>
      <p:sp>
        <p:nvSpPr>
          <p:cNvPr id="81" name="Freeform 67">
            <a:extLst>
              <a:ext uri="{FF2B5EF4-FFF2-40B4-BE49-F238E27FC236}">
                <a16:creationId xmlns:a16="http://schemas.microsoft.com/office/drawing/2014/main" id="{68C00EAE-4816-44D0-8DA9-3F070179B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53036"/>
            <a:ext cx="3242130" cy="2704964"/>
          </a:xfrm>
          <a:custGeom>
            <a:avLst/>
            <a:gdLst>
              <a:gd name="connsiteX0" fmla="*/ 1465277 w 3242130"/>
              <a:gd name="connsiteY0" fmla="*/ 0 h 2704964"/>
              <a:gd name="connsiteX1" fmla="*/ 3242130 w 3242130"/>
              <a:gd name="connsiteY1" fmla="*/ 1776853 h 2704964"/>
              <a:gd name="connsiteX2" fmla="*/ 3027674 w 3242130"/>
              <a:gd name="connsiteY2" fmla="*/ 2623807 h 2704964"/>
              <a:gd name="connsiteX3" fmla="*/ 2978369 w 3242130"/>
              <a:gd name="connsiteY3" fmla="*/ 2704964 h 2704964"/>
              <a:gd name="connsiteX4" fmla="*/ 0 w 3242130"/>
              <a:gd name="connsiteY4" fmla="*/ 2704964 h 2704964"/>
              <a:gd name="connsiteX5" fmla="*/ 0 w 3242130"/>
              <a:gd name="connsiteY5" fmla="*/ 772542 h 2704964"/>
              <a:gd name="connsiteX6" fmla="*/ 94171 w 3242130"/>
              <a:gd name="connsiteY6" fmla="*/ 646610 h 2704964"/>
              <a:gd name="connsiteX7" fmla="*/ 1465277 w 3242130"/>
              <a:gd name="connsiteY7" fmla="*/ 0 h 270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2130" h="2704964">
                <a:moveTo>
                  <a:pt x="1465277" y="0"/>
                </a:moveTo>
                <a:cubicBezTo>
                  <a:pt x="2446606" y="0"/>
                  <a:pt x="3242130" y="795524"/>
                  <a:pt x="3242130" y="1776853"/>
                </a:cubicBezTo>
                <a:cubicBezTo>
                  <a:pt x="3242130" y="2083519"/>
                  <a:pt x="3164442" y="2372039"/>
                  <a:pt x="3027674" y="2623807"/>
                </a:cubicBezTo>
                <a:lnTo>
                  <a:pt x="2978369" y="2704964"/>
                </a:lnTo>
                <a:lnTo>
                  <a:pt x="0" y="2704964"/>
                </a:lnTo>
                <a:lnTo>
                  <a:pt x="0" y="772542"/>
                </a:lnTo>
                <a:lnTo>
                  <a:pt x="94171" y="646610"/>
                </a:lnTo>
                <a:cubicBezTo>
                  <a:pt x="420072" y="251709"/>
                  <a:pt x="913280" y="0"/>
                  <a:pt x="1465277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D5391212-5277-4C05-9E96-E724C961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5971" y="2816635"/>
            <a:ext cx="2865340" cy="2865340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65">
            <a:extLst>
              <a:ext uri="{FF2B5EF4-FFF2-40B4-BE49-F238E27FC236}">
                <a16:creationId xmlns:a16="http://schemas.microsoft.com/office/drawing/2014/main" id="{0B331F10-0144-4133-AB48-EDEFB3546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090921" cy="3465906"/>
          </a:xfrm>
          <a:custGeom>
            <a:avLst/>
            <a:gdLst>
              <a:gd name="connsiteX0" fmla="*/ 0 w 4090921"/>
              <a:gd name="connsiteY0" fmla="*/ 0 h 3465906"/>
              <a:gd name="connsiteX1" fmla="*/ 3746474 w 4090921"/>
              <a:gd name="connsiteY1" fmla="*/ 0 h 3465906"/>
              <a:gd name="connsiteX2" fmla="*/ 3817144 w 4090921"/>
              <a:gd name="connsiteY2" fmla="*/ 116327 h 3465906"/>
              <a:gd name="connsiteX3" fmla="*/ 4090921 w 4090921"/>
              <a:gd name="connsiteY3" fmla="*/ 1197557 h 3465906"/>
              <a:gd name="connsiteX4" fmla="*/ 1822572 w 4090921"/>
              <a:gd name="connsiteY4" fmla="*/ 3465906 h 3465906"/>
              <a:gd name="connsiteX5" fmla="*/ 72204 w 4090921"/>
              <a:gd name="connsiteY5" fmla="*/ 2640438 h 3465906"/>
              <a:gd name="connsiteX6" fmla="*/ 0 w 4090921"/>
              <a:gd name="connsiteY6" fmla="*/ 2543882 h 346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0921" h="3465906">
                <a:moveTo>
                  <a:pt x="0" y="0"/>
                </a:moveTo>
                <a:lnTo>
                  <a:pt x="3746474" y="0"/>
                </a:lnTo>
                <a:lnTo>
                  <a:pt x="3817144" y="116327"/>
                </a:lnTo>
                <a:cubicBezTo>
                  <a:pt x="3991744" y="437737"/>
                  <a:pt x="4090921" y="806065"/>
                  <a:pt x="4090921" y="1197557"/>
                </a:cubicBezTo>
                <a:cubicBezTo>
                  <a:pt x="4090921" y="2450332"/>
                  <a:pt x="3075348" y="3465906"/>
                  <a:pt x="1822572" y="3465906"/>
                </a:cubicBezTo>
                <a:cubicBezTo>
                  <a:pt x="1117886" y="3465906"/>
                  <a:pt x="488252" y="3144572"/>
                  <a:pt x="72204" y="2640438"/>
                </a:cubicBezTo>
                <a:lnTo>
                  <a:pt x="0" y="2543882"/>
                </a:ln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100" name="Picture 4" descr="Image result for 1950s tv">
            <a:extLst>
              <a:ext uri="{FF2B5EF4-FFF2-40B4-BE49-F238E27FC236}">
                <a16:creationId xmlns:a16="http://schemas.microsoft.com/office/drawing/2014/main" id="{0022783A-8E8E-4845-917B-82174312C9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04" b="-3"/>
          <a:stretch/>
        </p:blipFill>
        <p:spPr bwMode="auto">
          <a:xfrm>
            <a:off x="20" y="4310923"/>
            <a:ext cx="3083422" cy="2547077"/>
          </a:xfrm>
          <a:custGeom>
            <a:avLst/>
            <a:gdLst>
              <a:gd name="connsiteX0" fmla="*/ 1464476 w 3083442"/>
              <a:gd name="connsiteY0" fmla="*/ 0 h 2547077"/>
              <a:gd name="connsiteX1" fmla="*/ 3083442 w 3083442"/>
              <a:gd name="connsiteY1" fmla="*/ 1618966 h 2547077"/>
              <a:gd name="connsiteX2" fmla="*/ 2806948 w 3083442"/>
              <a:gd name="connsiteY2" fmla="*/ 2524145 h 2547077"/>
              <a:gd name="connsiteX3" fmla="*/ 2789800 w 3083442"/>
              <a:gd name="connsiteY3" fmla="*/ 2547077 h 2547077"/>
              <a:gd name="connsiteX4" fmla="*/ 139152 w 3083442"/>
              <a:gd name="connsiteY4" fmla="*/ 2547077 h 2547077"/>
              <a:gd name="connsiteX5" fmla="*/ 122004 w 3083442"/>
              <a:gd name="connsiteY5" fmla="*/ 2524145 h 2547077"/>
              <a:gd name="connsiteX6" fmla="*/ 40911 w 3083442"/>
              <a:gd name="connsiteY6" fmla="*/ 2390661 h 2547077"/>
              <a:gd name="connsiteX7" fmla="*/ 0 w 3083442"/>
              <a:gd name="connsiteY7" fmla="*/ 2305737 h 2547077"/>
              <a:gd name="connsiteX8" fmla="*/ 0 w 3083442"/>
              <a:gd name="connsiteY8" fmla="*/ 932195 h 2547077"/>
              <a:gd name="connsiteX9" fmla="*/ 40911 w 3083442"/>
              <a:gd name="connsiteY9" fmla="*/ 847271 h 2547077"/>
              <a:gd name="connsiteX10" fmla="*/ 1464476 w 3083442"/>
              <a:gd name="connsiteY10" fmla="*/ 0 h 254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83442" h="2547077">
                <a:moveTo>
                  <a:pt x="1464476" y="0"/>
                </a:moveTo>
                <a:cubicBezTo>
                  <a:pt x="2358607" y="0"/>
                  <a:pt x="3083442" y="724836"/>
                  <a:pt x="3083442" y="1618966"/>
                </a:cubicBezTo>
                <a:cubicBezTo>
                  <a:pt x="3083442" y="1954265"/>
                  <a:pt x="2981512" y="2265757"/>
                  <a:pt x="2806948" y="2524145"/>
                </a:cubicBezTo>
                <a:lnTo>
                  <a:pt x="2789800" y="2547077"/>
                </a:lnTo>
                <a:lnTo>
                  <a:pt x="139152" y="2547077"/>
                </a:lnTo>
                <a:lnTo>
                  <a:pt x="122004" y="2524145"/>
                </a:lnTo>
                <a:cubicBezTo>
                  <a:pt x="92910" y="2481081"/>
                  <a:pt x="65834" y="2436541"/>
                  <a:pt x="40911" y="2390661"/>
                </a:cubicBezTo>
                <a:lnTo>
                  <a:pt x="0" y="2305737"/>
                </a:lnTo>
                <a:lnTo>
                  <a:pt x="0" y="932195"/>
                </a:lnTo>
                <a:lnTo>
                  <a:pt x="40911" y="847271"/>
                </a:lnTo>
                <a:cubicBezTo>
                  <a:pt x="315065" y="342598"/>
                  <a:pt x="849762" y="0"/>
                  <a:pt x="1464476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assets.nydailynews.com/polopoly_fs/1.1534108.1385925226!/img/httpImage/image.jpg_gen/derivatives/landscape_635/wkd-elvis-presley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21003"/>
          <a:stretch/>
        </p:blipFill>
        <p:spPr bwMode="auto">
          <a:xfrm>
            <a:off x="3532736" y="2984162"/>
            <a:ext cx="2555402" cy="2555402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beatnik 1950s">
            <a:extLst>
              <a:ext uri="{FF2B5EF4-FFF2-40B4-BE49-F238E27FC236}">
                <a16:creationId xmlns:a16="http://schemas.microsoft.com/office/drawing/2014/main" id="{79F72EA4-C563-4945-8FBD-E2F5B759C1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9"/>
          <a:stretch/>
        </p:blipFill>
        <p:spPr bwMode="auto">
          <a:xfrm>
            <a:off x="1" y="-1"/>
            <a:ext cx="3943111" cy="3318096"/>
          </a:xfrm>
          <a:custGeom>
            <a:avLst/>
            <a:gdLst>
              <a:gd name="connsiteX0" fmla="*/ 73119 w 3943111"/>
              <a:gd name="connsiteY0" fmla="*/ 0 h 3318096"/>
              <a:gd name="connsiteX1" fmla="*/ 3572026 w 3943111"/>
              <a:gd name="connsiteY1" fmla="*/ 0 h 3318096"/>
              <a:gd name="connsiteX2" fmla="*/ 3580957 w 3943111"/>
              <a:gd name="connsiteY2" fmla="*/ 11944 h 3318096"/>
              <a:gd name="connsiteX3" fmla="*/ 3943111 w 3943111"/>
              <a:gd name="connsiteY3" fmla="*/ 1197557 h 3318096"/>
              <a:gd name="connsiteX4" fmla="*/ 1822572 w 3943111"/>
              <a:gd name="connsiteY4" fmla="*/ 3318096 h 3318096"/>
              <a:gd name="connsiteX5" fmla="*/ 64188 w 3943111"/>
              <a:gd name="connsiteY5" fmla="*/ 2383171 h 3318096"/>
              <a:gd name="connsiteX6" fmla="*/ 0 w 3943111"/>
              <a:gd name="connsiteY6" fmla="*/ 2277515 h 3318096"/>
              <a:gd name="connsiteX7" fmla="*/ 0 w 3943111"/>
              <a:gd name="connsiteY7" fmla="*/ 117600 h 3318096"/>
              <a:gd name="connsiteX8" fmla="*/ 64188 w 3943111"/>
              <a:gd name="connsiteY8" fmla="*/ 11944 h 331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3111" h="3318096">
                <a:moveTo>
                  <a:pt x="73119" y="0"/>
                </a:moveTo>
                <a:lnTo>
                  <a:pt x="3572026" y="0"/>
                </a:lnTo>
                <a:lnTo>
                  <a:pt x="3580957" y="11944"/>
                </a:lnTo>
                <a:cubicBezTo>
                  <a:pt x="3809602" y="350384"/>
                  <a:pt x="3943111" y="758379"/>
                  <a:pt x="3943111" y="1197557"/>
                </a:cubicBezTo>
                <a:cubicBezTo>
                  <a:pt x="3943111" y="2368699"/>
                  <a:pt x="2993714" y="3318096"/>
                  <a:pt x="1822572" y="3318096"/>
                </a:cubicBezTo>
                <a:cubicBezTo>
                  <a:pt x="1090609" y="3318096"/>
                  <a:pt x="445264" y="2947238"/>
                  <a:pt x="64188" y="2383171"/>
                </a:cubicBezTo>
                <a:lnTo>
                  <a:pt x="0" y="2277515"/>
                </a:lnTo>
                <a:lnTo>
                  <a:pt x="0" y="117600"/>
                </a:lnTo>
                <a:lnTo>
                  <a:pt x="64188" y="11944"/>
                </a:ln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4684" y="1391478"/>
            <a:ext cx="4333468" cy="4669493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2400" b="1" dirty="0" err="1">
                <a:solidFill>
                  <a:srgbClr val="000000"/>
                </a:solidFill>
              </a:rPr>
              <a:t>Rock’n’Roll</a:t>
            </a:r>
            <a:endParaRPr lang="en-US" sz="2400" b="1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Electric instruments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Based on popular African American and country music</a:t>
            </a:r>
          </a:p>
          <a:p>
            <a:r>
              <a:rPr lang="en-US" sz="2400" b="1" dirty="0">
                <a:solidFill>
                  <a:srgbClr val="000000"/>
                </a:solidFill>
              </a:rPr>
              <a:t>Beat Movement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Poetry and literature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Criticizes American Culture for shallowness and conformity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Allen Ginsberg and Jack Kerouac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Laid foundations for cultural revolution in the 60’s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0000"/>
                </a:solidFill>
              </a:rPr>
              <a:t>Television - </a:t>
            </a:r>
            <a:r>
              <a:rPr lang="en-US" dirty="0">
                <a:solidFill>
                  <a:srgbClr val="000000"/>
                </a:solidFill>
              </a:rPr>
              <a:t>Challenges radio and spread new cultural concepts quickly</a:t>
            </a:r>
          </a:p>
          <a:p>
            <a:endParaRPr lang="en-US" sz="16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267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Poverty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1"/>
            <a:ext cx="2895600" cy="4373563"/>
          </a:xfrm>
        </p:spPr>
        <p:txBody>
          <a:bodyPr/>
          <a:lstStyle/>
          <a:p>
            <a:r>
              <a:rPr lang="en-US" dirty="0"/>
              <a:t>African Americans</a:t>
            </a:r>
          </a:p>
          <a:p>
            <a:r>
              <a:rPr lang="en-US" dirty="0"/>
              <a:t>Hispanics</a:t>
            </a:r>
          </a:p>
          <a:p>
            <a:r>
              <a:rPr lang="en-US" dirty="0"/>
              <a:t>Native Americans</a:t>
            </a:r>
          </a:p>
          <a:p>
            <a:r>
              <a:rPr lang="en-US" dirty="0"/>
              <a:t>Appalachians</a:t>
            </a:r>
          </a:p>
        </p:txBody>
      </p:sp>
      <p:pic>
        <p:nvPicPr>
          <p:cNvPr id="9218" name="Picture 2" descr="http://upload.wikimedia.org/wikipedia/commons/6/66/AppalachianLocatorMap2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67001"/>
            <a:ext cx="56197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519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66008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Juvenile Delinquency</a:t>
            </a: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122" name="Picture 2" descr="Image result for juvenile delinquency 1950s">
            <a:extLst>
              <a:ext uri="{FF2B5EF4-FFF2-40B4-BE49-F238E27FC236}">
                <a16:creationId xmlns:a16="http://schemas.microsoft.com/office/drawing/2014/main" id="{9414A590-C662-476E-8FF8-0A83BF4D17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65" b="-1"/>
          <a:stretch/>
        </p:blipFill>
        <p:spPr bwMode="auto"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1941342"/>
            <a:ext cx="4977578" cy="4119629"/>
          </a:xfrm>
        </p:spPr>
        <p:txBody>
          <a:bodyPr anchor="ctr">
            <a:no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Antisocial or criminal behavior of young people</a:t>
            </a:r>
          </a:p>
          <a:p>
            <a:r>
              <a:rPr lang="en-US" sz="2000" dirty="0">
                <a:solidFill>
                  <a:srgbClr val="000000"/>
                </a:solidFill>
              </a:rPr>
              <a:t>Stereotyping youth (especially those who broke norms of mainstream culture, long hair, language)</a:t>
            </a:r>
          </a:p>
          <a:p>
            <a:r>
              <a:rPr lang="en-US" sz="2000" dirty="0">
                <a:solidFill>
                  <a:srgbClr val="000000"/>
                </a:solidFill>
              </a:rPr>
              <a:t>Explanations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Television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Movies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Comics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Racism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Parents are too busy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Divorce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Too much conformity</a:t>
            </a:r>
          </a:p>
          <a:p>
            <a:r>
              <a:rPr lang="en-US" sz="2000" dirty="0">
                <a:solidFill>
                  <a:srgbClr val="000000"/>
                </a:solidFill>
              </a:rPr>
              <a:t>Efforts to improve school system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030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D642E-2AA9-4E5E-9C06-2B488A1DF3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https://www.youtube.com/watch?v=Pub1siWxRd0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B9C1E5-51A8-4F70-94AA-B700EE8D87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30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349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Postwar America</vt:lpstr>
      <vt:lpstr>Peacetime Legislation</vt:lpstr>
      <vt:lpstr>Dynamic Conservatism</vt:lpstr>
      <vt:lpstr>Prosperity in America</vt:lpstr>
      <vt:lpstr>Advances in Science</vt:lpstr>
      <vt:lpstr>Culture</vt:lpstr>
      <vt:lpstr>Poverty</vt:lpstr>
      <vt:lpstr>Juvenile Delinquency</vt:lpstr>
      <vt:lpstr>https://www.youtube.com/watch?v=Pub1siWxRd0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Postwar America</dc:title>
  <dc:creator>Vanlue, Coleen K.</dc:creator>
  <cp:lastModifiedBy>Vanlue, Coleen K.</cp:lastModifiedBy>
  <cp:revision>2</cp:revision>
  <dcterms:created xsi:type="dcterms:W3CDTF">2019-03-26T15:21:11Z</dcterms:created>
  <dcterms:modified xsi:type="dcterms:W3CDTF">2019-03-26T15:28:13Z</dcterms:modified>
</cp:coreProperties>
</file>